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917" r:id="rId1"/>
  </p:sldMasterIdLst>
  <p:notesMasterIdLst>
    <p:notesMasterId r:id="rId48"/>
  </p:notesMasterIdLst>
  <p:sldIdLst>
    <p:sldId id="256" r:id="rId2"/>
    <p:sldId id="265" r:id="rId3"/>
    <p:sldId id="267" r:id="rId4"/>
    <p:sldId id="257" r:id="rId5"/>
    <p:sldId id="261" r:id="rId6"/>
    <p:sldId id="300" r:id="rId7"/>
    <p:sldId id="305" r:id="rId8"/>
    <p:sldId id="308" r:id="rId9"/>
    <p:sldId id="304" r:id="rId10"/>
    <p:sldId id="309" r:id="rId11"/>
    <p:sldId id="307" r:id="rId12"/>
    <p:sldId id="303" r:id="rId13"/>
    <p:sldId id="306" r:id="rId14"/>
    <p:sldId id="302" r:id="rId15"/>
    <p:sldId id="301" r:id="rId16"/>
    <p:sldId id="310" r:id="rId17"/>
    <p:sldId id="311" r:id="rId18"/>
    <p:sldId id="258" r:id="rId19"/>
    <p:sldId id="259" r:id="rId20"/>
    <p:sldId id="287" r:id="rId21"/>
    <p:sldId id="284" r:id="rId22"/>
    <p:sldId id="289" r:id="rId23"/>
    <p:sldId id="293" r:id="rId24"/>
    <p:sldId id="286" r:id="rId25"/>
    <p:sldId id="291" r:id="rId26"/>
    <p:sldId id="294" r:id="rId27"/>
    <p:sldId id="274" r:id="rId28"/>
    <p:sldId id="275" r:id="rId29"/>
    <p:sldId id="281" r:id="rId30"/>
    <p:sldId id="273" r:id="rId31"/>
    <p:sldId id="277" r:id="rId32"/>
    <p:sldId id="278" r:id="rId33"/>
    <p:sldId id="279" r:id="rId34"/>
    <p:sldId id="271" r:id="rId35"/>
    <p:sldId id="295" r:id="rId36"/>
    <p:sldId id="285" r:id="rId37"/>
    <p:sldId id="290" r:id="rId38"/>
    <p:sldId id="272" r:id="rId39"/>
    <p:sldId id="296" r:id="rId40"/>
    <p:sldId id="292" r:id="rId41"/>
    <p:sldId id="297" r:id="rId42"/>
    <p:sldId id="288" r:id="rId43"/>
    <p:sldId id="270" r:id="rId44"/>
    <p:sldId id="283" r:id="rId45"/>
    <p:sldId id="312" r:id="rId46"/>
    <p:sldId id="299" r:id="rId4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343" autoAdjust="0"/>
  </p:normalViewPr>
  <p:slideViewPr>
    <p:cSldViewPr snapToGrid="0">
      <p:cViewPr varScale="1">
        <p:scale>
          <a:sx n="65" d="100"/>
          <a:sy n="65" d="100"/>
        </p:scale>
        <p:origin x="858"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3007636-EB65-4856-9644-115EF0A743BA}" type="datetimeFigureOut">
              <a:rPr lang="en-US" smtClean="0"/>
              <a:t>6/12/2019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5B63FF4-E9E4-4D2F-ACFC-6ADC2063C5EF}" type="slidenum">
              <a:rPr lang="en-US" smtClean="0"/>
              <a:t>‹#›</a:t>
            </a:fld>
            <a:endParaRPr lang="en-US"/>
          </a:p>
        </p:txBody>
      </p:sp>
    </p:spTree>
    <p:extLst>
      <p:ext uri="{BB962C8B-B14F-4D97-AF65-F5344CB8AC3E}">
        <p14:creationId xmlns:p14="http://schemas.microsoft.com/office/powerpoint/2010/main" val="10436768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5B63FF4-E9E4-4D2F-ACFC-6ADC2063C5EF}" type="slidenum">
              <a:rPr lang="en-US" smtClean="0"/>
              <a:t>2</a:t>
            </a:fld>
            <a:endParaRPr lang="en-US"/>
          </a:p>
        </p:txBody>
      </p:sp>
    </p:spTree>
    <p:extLst>
      <p:ext uri="{BB962C8B-B14F-4D97-AF65-F5344CB8AC3E}">
        <p14:creationId xmlns:p14="http://schemas.microsoft.com/office/powerpoint/2010/main" val="16230893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5B63FF4-E9E4-4D2F-ACFC-6ADC2063C5EF}" type="slidenum">
              <a:rPr lang="en-US" smtClean="0"/>
              <a:t>3</a:t>
            </a:fld>
            <a:endParaRPr lang="en-US"/>
          </a:p>
        </p:txBody>
      </p:sp>
    </p:spTree>
    <p:extLst>
      <p:ext uri="{BB962C8B-B14F-4D97-AF65-F5344CB8AC3E}">
        <p14:creationId xmlns:p14="http://schemas.microsoft.com/office/powerpoint/2010/main" val="6321326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5B63FF4-E9E4-4D2F-ACFC-6ADC2063C5EF}" type="slidenum">
              <a:rPr lang="en-US" smtClean="0"/>
              <a:t>5</a:t>
            </a:fld>
            <a:endParaRPr lang="en-US"/>
          </a:p>
        </p:txBody>
      </p:sp>
    </p:spTree>
    <p:extLst>
      <p:ext uri="{BB962C8B-B14F-4D97-AF65-F5344CB8AC3E}">
        <p14:creationId xmlns:p14="http://schemas.microsoft.com/office/powerpoint/2010/main" val="149051622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9" name="Rectangle 8"/>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bwMode="gray">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bwMode="gray">
          <a:xfrm rot="5400000">
            <a:off x="10158984" y="1792224"/>
            <a:ext cx="990599" cy="304799"/>
          </a:xfrm>
        </p:spPr>
        <p:txBody>
          <a:bodyPr anchor="t"/>
          <a:lstStyle>
            <a:lvl1pPr algn="l">
              <a:defRPr b="0" i="0">
                <a:solidFill>
                  <a:schemeClr val="bg1">
                    <a:alpha val="60000"/>
                  </a:schemeClr>
                </a:solidFill>
              </a:defRPr>
            </a:lvl1pPr>
          </a:lstStyle>
          <a:p>
            <a:fld id="{5586B75A-687E-405C-8A0B-8D00578BA2C3}" type="datetimeFigureOut">
              <a:rPr lang="en-US" smtClean="0"/>
              <a:pPr/>
              <a:t>6/12/2019</a:t>
            </a:fld>
            <a:endParaRPr lang="en-US" dirty="0"/>
          </a:p>
        </p:txBody>
      </p:sp>
      <p:sp>
        <p:nvSpPr>
          <p:cNvPr id="5" name="Footer Placeholder 4"/>
          <p:cNvSpPr>
            <a:spLocks noGrp="1"/>
          </p:cNvSpPr>
          <p:nvPr>
            <p:ph type="ftr" sz="quarter" idx="11"/>
          </p:nvPr>
        </p:nvSpPr>
        <p:spPr bwMode="gray">
          <a:xfrm rot="5400000">
            <a:off x="8951976" y="3227832"/>
            <a:ext cx="3859795" cy="304801"/>
          </a:xfrm>
        </p:spPr>
        <p:txBody>
          <a:bodyPr/>
          <a:lstStyle>
            <a:lvl1pPr>
              <a:defRPr b="0" i="0">
                <a:solidFill>
                  <a:schemeClr val="bg1">
                    <a:alpha val="60000"/>
                  </a:schemeClr>
                </a:solidFill>
              </a:defRPr>
            </a:lvl1pPr>
          </a:lstStyle>
          <a:p>
            <a:endParaRPr lang="en-US" dirty="0"/>
          </a:p>
        </p:txBody>
      </p:sp>
      <p:sp>
        <p:nvSpPr>
          <p:cNvPr id="11" name="Rectangle 1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2" name="Slide Number Placeholder 5"/>
          <p:cNvSpPr>
            <a:spLocks noGrp="1"/>
          </p:cNvSpPr>
          <p:nvPr>
            <p:ph type="sldNum" sz="quarter" idx="12"/>
          </p:nvPr>
        </p:nvSpPr>
        <p:spPr>
          <a:xfrm>
            <a:off x="10352540" y="295729"/>
            <a:ext cx="838199" cy="767687"/>
          </a:xfrm>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4527855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3" name="Rectangle 12"/>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1"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4969927"/>
            <a:ext cx="8825659"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4" y="685800"/>
            <a:ext cx="8825659"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5536665"/>
            <a:ext cx="8825658" cy="493712"/>
          </a:xfr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5586B75A-687E-405C-8A0B-8D00578BA2C3}" type="datetimeFigureOut">
              <a:rPr lang="en-US" smtClean="0"/>
              <a:pPr/>
              <a:t>6/12/2019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497098273"/>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48798" y="1063417"/>
            <a:ext cx="8831816" cy="1372986"/>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5586B75A-687E-405C-8A0B-8D00578BA2C3}" type="datetimeFigureOut">
              <a:rPr lang="en-US" smtClean="0"/>
              <a:pPr/>
              <a:t>6/12/2019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146004657"/>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7" name="Rectangle 16"/>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Oval 19"/>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Oval 24"/>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6" name="TextBox 15"/>
          <p:cNvSpPr txBox="1"/>
          <p:nvPr/>
        </p:nvSpPr>
        <p:spPr bwMode="gray">
          <a:xfrm>
            <a:off x="881566" y="607336"/>
            <a:ext cx="801912"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13" name="TextBox 12"/>
          <p:cNvSpPr txBox="1"/>
          <p:nvPr/>
        </p:nvSpPr>
        <p:spPr bwMode="gray">
          <a:xfrm>
            <a:off x="9884458" y="2613787"/>
            <a:ext cx="652763"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2" name="Title 1"/>
          <p:cNvSpPr>
            <a:spLocks noGrp="1"/>
          </p:cNvSpPr>
          <p:nvPr>
            <p:ph type="title"/>
          </p:nvPr>
        </p:nvSpPr>
        <p:spPr>
          <a:xfrm>
            <a:off x="1581878" y="982134"/>
            <a:ext cx="8453906" cy="2696632"/>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31219" cy="342174"/>
          </a:xfrm>
        </p:spPr>
        <p:txBody>
          <a:bodyPr anchor="t">
            <a:normAutofit/>
          </a:bodyPr>
          <a:lstStyle>
            <a:lvl1pPr marL="0" indent="0">
              <a:buNone/>
              <a:defRPr lang="en-US" sz="1400" b="0" i="0" kern="1200" cap="small" dirty="0">
                <a:solidFill>
                  <a:schemeClr val="accent1">
                    <a:lumMod val="60000"/>
                    <a:lumOff val="40000"/>
                  </a:schemeClr>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5029199"/>
            <a:ext cx="9244897" cy="997857"/>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5586B75A-687E-405C-8A0B-8D00578BA2C3}" type="datetimeFigureOut">
              <a:rPr lang="en-US" smtClean="0"/>
              <a:pPr/>
              <a:t>6/12/2019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9" name="Rectangle 18"/>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672943506"/>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24967"/>
            <a:ext cx="8825659"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586B75A-687E-405C-8A0B-8D00578BA2C3}" type="datetimeFigureOut">
              <a:rPr lang="en-US" smtClean="0"/>
              <a:pPr/>
              <a:t>6/12/2019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50892703"/>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03502"/>
            <a:ext cx="314187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3" y="3179764"/>
            <a:ext cx="314187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0"/>
            <a:ext cx="314700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79763"/>
            <a:ext cx="314700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8135" y="2603501"/>
            <a:ext cx="3145730"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8329" y="3179762"/>
            <a:ext cx="3145536"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440397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77240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5586B75A-687E-405C-8A0B-8D00578BA2C3}" type="datetimeFigureOut">
              <a:rPr lang="en-US" smtClean="0"/>
              <a:pPr/>
              <a:t>6/12/2019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870836598"/>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4532844"/>
            <a:ext cx="30504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Picture Placeholder 2"/>
          <p:cNvSpPr>
            <a:spLocks noGrp="1" noChangeAspect="1"/>
          </p:cNvSpPr>
          <p:nvPr>
            <p:ph type="pic" idx="15"/>
          </p:nvPr>
        </p:nvSpPr>
        <p:spPr>
          <a:xfrm>
            <a:off x="1334553"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1154954" y="5109106"/>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68865" y="4532844"/>
            <a:ext cx="3050438" cy="576263"/>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1" name="Picture Placeholder 2"/>
          <p:cNvSpPr>
            <a:spLocks noGrp="1" noChangeAspect="1"/>
          </p:cNvSpPr>
          <p:nvPr>
            <p:ph type="pic" idx="21"/>
          </p:nvPr>
        </p:nvSpPr>
        <p:spPr>
          <a:xfrm>
            <a:off x="4748462" y="2603500"/>
            <a:ext cx="2691243"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4570172" y="5109105"/>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2775" y="4532845"/>
            <a:ext cx="3051095"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2"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982775" y="5109104"/>
            <a:ext cx="3051096"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43" name="Straight Connector 42"/>
          <p:cNvCxnSpPr/>
          <p:nvPr/>
        </p:nvCxnSpPr>
        <p:spPr>
          <a:xfrm>
            <a:off x="440583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7797802"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5586B75A-687E-405C-8A0B-8D00578BA2C3}" type="datetimeFigureOut">
              <a:rPr lang="en-US" smtClean="0"/>
              <a:pPr/>
              <a:t>6/12/2019</a:t>
            </a:fld>
            <a:endParaRPr lang="en-US" dirty="0"/>
          </a:p>
        </p:txBody>
      </p:sp>
      <p:sp>
        <p:nvSpPr>
          <p:cNvPr id="8" name="Footer Placeholder 7"/>
          <p:cNvSpPr>
            <a:spLocks noGrp="1"/>
          </p:cNvSpPr>
          <p:nvPr>
            <p:ph type="ftr" sz="quarter" idx="11"/>
          </p:nvPr>
        </p:nvSpPr>
        <p:spPr>
          <a:xfrm>
            <a:off x="561111" y="6391838"/>
            <a:ext cx="3644282" cy="304801"/>
          </a:xfrm>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141334619"/>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154954" y="2603500"/>
            <a:ext cx="8825659" cy="3416300"/>
          </a:xfrm>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695439" y="6391838"/>
            <a:ext cx="990599" cy="304799"/>
          </a:xfrm>
        </p:spPr>
        <p:txBody>
          <a:bodyPr/>
          <a:lstStyle/>
          <a:p>
            <a:fld id="{5586B75A-687E-405C-8A0B-8D00578BA2C3}" type="datetimeFigureOut">
              <a:rPr lang="en-US" smtClean="0"/>
              <a:pPr/>
              <a:t>6/12/2019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2666405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bwMode="gray">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0"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85235" y="1278467"/>
            <a:ext cx="1409965" cy="4748590"/>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7"/>
            <a:ext cx="6256025"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653104" y="6391838"/>
            <a:ext cx="992135" cy="304799"/>
          </a:xfrm>
        </p:spPr>
        <p:txBody>
          <a:bodyPr/>
          <a:lstStyle/>
          <a:p>
            <a:fld id="{5586B75A-687E-405C-8A0B-8D00578BA2C3}" type="datetimeFigureOut">
              <a:rPr lang="en-US" smtClean="0"/>
              <a:pPr/>
              <a:t>6/12/2019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9507128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1154954" y="2603500"/>
            <a:ext cx="8825659" cy="34163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86B75A-687E-405C-8A0B-8D00578BA2C3}" type="datetimeFigureOut">
              <a:rPr lang="en-US" smtClean="0"/>
              <a:pPr/>
              <a:t>6/12/2019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1369868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bwMode="gray">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677645"/>
            <a:ext cx="4351025"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9" y="2677644"/>
            <a:ext cx="3757545" cy="2283824"/>
          </a:xfrm>
        </p:spPr>
        <p:txBody>
          <a:bodyPr anchor="ctr"/>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586B75A-687E-405C-8A0B-8D00578BA2C3}" type="datetimeFigureOut">
              <a:rPr lang="en-US" smtClean="0"/>
              <a:pPr/>
              <a:t>6/12/2019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9934693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586B75A-687E-405C-8A0B-8D00578BA2C3}" type="datetimeFigureOut">
              <a:rPr lang="en-US" smtClean="0"/>
              <a:pPr/>
              <a:t>6/12/2019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42049309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2" y="3179762"/>
            <a:ext cx="4825159" cy="2840039"/>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586B75A-687E-405C-8A0B-8D00578BA2C3}" type="datetimeFigureOut">
              <a:rPr lang="en-US" smtClean="0"/>
              <a:pPr/>
              <a:t>6/12/2019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6151737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Title 1"/>
          <p:cNvSpPr>
            <a:spLocks noGrp="1"/>
          </p:cNvSpPr>
          <p:nvPr>
            <p:ph type="title"/>
          </p:nvPr>
        </p:nvSpPr>
        <p:spPr>
          <a:xfrm>
            <a:off x="1154954" y="973668"/>
            <a:ext cx="8761413" cy="706964"/>
          </a:xfrm>
        </p:spPr>
        <p:txBody>
          <a:bodyPr/>
          <a:lstStyle>
            <a:lvl1pPr>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586B75A-687E-405C-8A0B-8D00578BA2C3}" type="datetimeFigureOut">
              <a:rPr lang="en-US" smtClean="0"/>
              <a:pPr/>
              <a:t>6/12/2019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5297545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586B75A-687E-405C-8A0B-8D00578BA2C3}" type="datetimeFigureOut">
              <a:rPr lang="en-US" smtClean="0"/>
              <a:pPr/>
              <a:t>6/12/2019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6493646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295400"/>
            <a:ext cx="2793158"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6"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4" y="3129280"/>
            <a:ext cx="2793158" cy="2895599"/>
          </a:xfrm>
        </p:spPr>
        <p:txBody>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5586B75A-687E-405C-8A0B-8D00578BA2C3}" type="datetimeFigureOut">
              <a:rPr lang="en-US" smtClean="0"/>
              <a:pPr/>
              <a:t>6/12/2019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8697225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693333"/>
            <a:ext cx="3865134" cy="1735667"/>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marL="0" lvl="0" indent="0" algn="ctr">
              <a:buNone/>
            </a:pPr>
            <a:r>
              <a:rPr lang="en-US"/>
              <a:t>Click icon to add picture</a:t>
            </a:r>
            <a:endParaRPr lang="en-US" dirty="0"/>
          </a:p>
        </p:txBody>
      </p:sp>
      <p:sp>
        <p:nvSpPr>
          <p:cNvPr id="4" name="Text Placeholder 3"/>
          <p:cNvSpPr>
            <a:spLocks noGrp="1"/>
          </p:cNvSpPr>
          <p:nvPr>
            <p:ph type="body" sz="half" idx="2"/>
          </p:nvPr>
        </p:nvSpPr>
        <p:spPr bwMode="gray">
          <a:xfrm>
            <a:off x="1154954" y="3657600"/>
            <a:ext cx="3859212" cy="1371600"/>
          </a:xfrm>
        </p:spPr>
        <p:txBody>
          <a:bodyPr>
            <a:normAutofit/>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5586B75A-687E-405C-8A0B-8D00578BA2C3}" type="datetimeFigureOut">
              <a:rPr lang="en-US" smtClean="0"/>
              <a:pPr/>
              <a:t>6/12/2019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7428402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a:blip r:embed="rId19">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4"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4" y="2603500"/>
            <a:ext cx="8761413"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3104" y="6391838"/>
            <a:ext cx="990599" cy="304799"/>
          </a:xfrm>
          <a:prstGeom prst="rect">
            <a:avLst/>
          </a:prstGeom>
        </p:spPr>
        <p:txBody>
          <a:bodyPr vert="horz" lIns="91440" tIns="45720" rIns="91440" bIns="45720" rtlCol="0" anchor="ctr"/>
          <a:lstStyle>
            <a:lvl1pPr algn="r">
              <a:defRPr sz="1000" b="1" i="0">
                <a:solidFill>
                  <a:schemeClr val="accent1"/>
                </a:solidFill>
              </a:defRPr>
            </a:lvl1pPr>
          </a:lstStyle>
          <a:p>
            <a:fld id="{5586B75A-687E-405C-8A0B-8D00578BA2C3}" type="datetimeFigureOut">
              <a:rPr lang="en-US" smtClean="0"/>
              <a:pPr/>
              <a:t>6/12/2019</a:t>
            </a:fld>
            <a:endParaRPr lang="en-US" dirty="0"/>
          </a:p>
        </p:txBody>
      </p:sp>
      <p:sp>
        <p:nvSpPr>
          <p:cNvPr id="5" name="Footer Placeholder 4"/>
          <p:cNvSpPr>
            <a:spLocks noGrp="1"/>
          </p:cNvSpPr>
          <p:nvPr>
            <p:ph type="ftr" sz="quarter" idx="3"/>
          </p:nvPr>
        </p:nvSpPr>
        <p:spPr>
          <a:xfrm>
            <a:off x="561110" y="6391838"/>
            <a:ext cx="3859795" cy="304801"/>
          </a:xfrm>
          <a:prstGeom prst="rect">
            <a:avLst/>
          </a:prstGeom>
        </p:spPr>
        <p:txBody>
          <a:bodyPr vert="horz" lIns="91440" tIns="45720" rIns="91440" bIns="45720" rtlCol="0" anchor="ctr"/>
          <a:lstStyle>
            <a:lvl1pPr algn="l">
              <a:defRPr sz="1000" b="1" i="0">
                <a:solidFill>
                  <a:schemeClr val="accent1"/>
                </a:solidFill>
              </a:defRPr>
            </a:lvl1pPr>
          </a:lstStyle>
          <a:p>
            <a:endParaRPr lang="en-US" dirty="0"/>
          </a:p>
        </p:txBody>
      </p:sp>
      <p:sp>
        <p:nvSpPr>
          <p:cNvPr id="21" name="Rectangle 2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bg1"/>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477253088"/>
      </p:ext>
    </p:extLst>
  </p:cSld>
  <p:clrMap bg1="lt1" tx1="dk1" bg2="lt2" tx2="dk2" accent1="accent1" accent2="accent2" accent3="accent3" accent4="accent4" accent5="accent5" accent6="accent6" hlink="hlink" folHlink="folHlink"/>
  <p:sldLayoutIdLst>
    <p:sldLayoutId id="2147483918" r:id="rId1"/>
    <p:sldLayoutId id="2147483919" r:id="rId2"/>
    <p:sldLayoutId id="2147483920" r:id="rId3"/>
    <p:sldLayoutId id="2147483921" r:id="rId4"/>
    <p:sldLayoutId id="2147483922" r:id="rId5"/>
    <p:sldLayoutId id="2147483923" r:id="rId6"/>
    <p:sldLayoutId id="2147483924" r:id="rId7"/>
    <p:sldLayoutId id="2147483925" r:id="rId8"/>
    <p:sldLayoutId id="2147483926" r:id="rId9"/>
    <p:sldLayoutId id="2147483927" r:id="rId10"/>
    <p:sldLayoutId id="2147483928" r:id="rId11"/>
    <p:sldLayoutId id="2147483929" r:id="rId12"/>
    <p:sldLayoutId id="2147483930" r:id="rId13"/>
    <p:sldLayoutId id="2147483931" r:id="rId14"/>
    <p:sldLayoutId id="2147483932" r:id="rId15"/>
    <p:sldLayoutId id="2147483933" r:id="rId16"/>
    <p:sldLayoutId id="2147483934" r:id="rId17"/>
  </p:sldLayoutIdLst>
  <p:hf sldNum="0"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US">
                <a:solidFill>
                  <a:schemeClr val="bg1"/>
                </a:solidFill>
              </a:rPr>
              <a:t>TRAVELOGUE </a:t>
            </a:r>
            <a:br>
              <a:rPr lang="en-US" dirty="0">
                <a:solidFill>
                  <a:schemeClr val="bg1"/>
                </a:solidFill>
              </a:rPr>
            </a:br>
            <a:endParaRPr lang="en-US" dirty="0">
              <a:solidFill>
                <a:schemeClr val="bg1"/>
              </a:solidFill>
            </a:endParaRPr>
          </a:p>
        </p:txBody>
      </p:sp>
      <p:pic>
        <p:nvPicPr>
          <p:cNvPr id="6" name="bright-new-shiny-day_z1x9TSr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522087" y="5336631"/>
            <a:ext cx="609600" cy="609600"/>
          </a:xfrm>
          <a:prstGeom prst="rect">
            <a:avLst/>
          </a:prstGeom>
        </p:spPr>
      </p:pic>
    </p:spTree>
    <p:extLst>
      <p:ext uri="{BB962C8B-B14F-4D97-AF65-F5344CB8AC3E}">
        <p14:creationId xmlns:p14="http://schemas.microsoft.com/office/powerpoint/2010/main" val="1045971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6"/>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0447" y="483326"/>
            <a:ext cx="11247120" cy="6225102"/>
          </a:xfrm>
          <a:prstGeom prst="rect">
            <a:avLst/>
          </a:prstGeom>
        </p:spPr>
        <p:txBody>
          <a:bodyPr wrap="square">
            <a:spAutoFit/>
          </a:bodyPr>
          <a:lstStyle/>
          <a:p>
            <a:r>
              <a:rPr lang="en-US" sz="3600" dirty="0">
                <a:latin typeface="Times New Roman" panose="02020603050405020304" pitchFamily="18" charset="0"/>
                <a:ea typeface="Calibri" panose="020F0502020204030204" pitchFamily="34" charset="0"/>
                <a:cs typeface="Times New Roman" panose="02020603050405020304" pitchFamily="18" charset="0"/>
              </a:rPr>
              <a:t>SPRING AND AUTUM- JUST BEFORE THE MONSOON STARTS AND JUST AFTER IT DIES AWAY. </a:t>
            </a:r>
          </a:p>
          <a:p>
            <a:endParaRPr lang="en-US" sz="3600" dirty="0">
              <a:latin typeface="Times New Roman" panose="02020603050405020304" pitchFamily="18" charset="0"/>
              <a:cs typeface="Times New Roman" panose="02020603050405020304" pitchFamily="18" charset="0"/>
            </a:endParaRPr>
          </a:p>
          <a:p>
            <a:r>
              <a:rPr lang="en-US" sz="3600" dirty="0">
                <a:latin typeface="Times New Roman" panose="02020603050405020304" pitchFamily="18" charset="0"/>
                <a:cs typeface="Times New Roman" panose="02020603050405020304" pitchFamily="18" charset="0"/>
              </a:rPr>
              <a:t>First expedition 1921 and then in 1938 through Tibet.</a:t>
            </a:r>
          </a:p>
          <a:p>
            <a:endParaRPr lang="en-US" sz="3600" dirty="0"/>
          </a:p>
          <a:p>
            <a:r>
              <a:rPr lang="en-US" sz="3600" dirty="0">
                <a:latin typeface="Times New Roman" panose="02020603050405020304" pitchFamily="18" charset="0"/>
                <a:cs typeface="Times New Roman" panose="02020603050405020304" pitchFamily="18" charset="0"/>
              </a:rPr>
              <a:t>After the World War I 1939-1945- permission was granted by the rulers of the Nepal to travel to the mountain through Nepal.</a:t>
            </a:r>
          </a:p>
          <a:p>
            <a:r>
              <a:rPr lang="en-US" sz="3600" dirty="0">
                <a:latin typeface="Times New Roman" panose="02020603050405020304" pitchFamily="18" charset="0"/>
                <a:cs typeface="Times New Roman" panose="02020603050405020304" pitchFamily="18" charset="0"/>
              </a:rPr>
              <a:t>The journey through Nepal would not be as long and tiring as the journey through Tibet.</a:t>
            </a:r>
          </a:p>
          <a:p>
            <a:pPr>
              <a:lnSpc>
                <a:spcPct val="107000"/>
              </a:lnSpc>
              <a:spcAft>
                <a:spcPts val="800"/>
              </a:spcAft>
            </a:pPr>
            <a:endParaRPr lang="en-US" sz="3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526198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22515" y="535577"/>
            <a:ext cx="11234056" cy="5669244"/>
          </a:xfrm>
          <a:prstGeom prst="rect">
            <a:avLst/>
          </a:prstGeom>
        </p:spPr>
        <p:txBody>
          <a:bodyPr wrap="square">
            <a:spAutoFit/>
          </a:bodyPr>
          <a:lstStyle/>
          <a:p>
            <a:pPr>
              <a:lnSpc>
                <a:spcPct val="107000"/>
              </a:lnSpc>
              <a:spcAft>
                <a:spcPts val="800"/>
              </a:spcAft>
            </a:pPr>
            <a:r>
              <a:rPr lang="en-US" sz="4000" dirty="0">
                <a:latin typeface="Calibri" panose="020F0502020204030204" pitchFamily="34" charset="0"/>
                <a:ea typeface="Calibri" panose="020F0502020204030204" pitchFamily="34" charset="0"/>
                <a:cs typeface="Times New Roman" panose="02020603050405020304" pitchFamily="18" charset="0"/>
              </a:rPr>
              <a:t>They had to carry with them, with the help of porters, food and equipment. </a:t>
            </a:r>
          </a:p>
          <a:p>
            <a:pPr>
              <a:lnSpc>
                <a:spcPct val="107000"/>
              </a:lnSpc>
              <a:spcAft>
                <a:spcPts val="800"/>
              </a:spcAft>
            </a:pPr>
            <a:endParaRPr lang="en-US" sz="40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4000" dirty="0">
                <a:latin typeface="Calibri" panose="020F0502020204030204" pitchFamily="34" charset="0"/>
                <a:ea typeface="Calibri" panose="020F0502020204030204" pitchFamily="34" charset="0"/>
                <a:cs typeface="Times New Roman" panose="02020603050405020304" pitchFamily="18" charset="0"/>
              </a:rPr>
              <a:t>JOURNEY- through jungles in great heat.</a:t>
            </a:r>
          </a:p>
          <a:p>
            <a:pPr>
              <a:lnSpc>
                <a:spcPct val="107000"/>
              </a:lnSpc>
              <a:spcAft>
                <a:spcPts val="800"/>
              </a:spcAft>
            </a:pPr>
            <a:r>
              <a:rPr lang="en-US" sz="4000" dirty="0">
                <a:latin typeface="Calibri" panose="020F0502020204030204" pitchFamily="34" charset="0"/>
                <a:ea typeface="Calibri" panose="020F0502020204030204" pitchFamily="34" charset="0"/>
                <a:cs typeface="Times New Roman" panose="02020603050405020304" pitchFamily="18" charset="0"/>
              </a:rPr>
              <a:t>Later higher ground, where winds were icy, snow had to be melted in order to obtain water.  It took many weeks of hard marching to reach the foot of the mountain.</a:t>
            </a:r>
          </a:p>
        </p:txBody>
      </p:sp>
    </p:spTree>
    <p:extLst>
      <p:ext uri="{BB962C8B-B14F-4D97-AF65-F5344CB8AC3E}">
        <p14:creationId xmlns:p14="http://schemas.microsoft.com/office/powerpoint/2010/main" val="18886089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3327" y="91441"/>
            <a:ext cx="11403874" cy="5610895"/>
          </a:xfrm>
          <a:prstGeom prst="rect">
            <a:avLst/>
          </a:prstGeom>
        </p:spPr>
        <p:txBody>
          <a:bodyPr wrap="square">
            <a:spAutoFit/>
          </a:bodyPr>
          <a:lstStyle/>
          <a:p>
            <a:pPr>
              <a:lnSpc>
                <a:spcPct val="107000"/>
              </a:lnSpc>
              <a:spcAft>
                <a:spcPts val="800"/>
              </a:spcAft>
            </a:pPr>
            <a:endParaRPr lang="en-US" sz="32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4000" dirty="0">
                <a:latin typeface="Calibri" panose="020F0502020204030204" pitchFamily="34" charset="0"/>
                <a:ea typeface="Calibri" panose="020F0502020204030204" pitchFamily="34" charset="0"/>
                <a:cs typeface="Times New Roman" panose="02020603050405020304" pitchFamily="18" charset="0"/>
              </a:rPr>
              <a:t>ON THE EVEREST- the winds blow fiercely that it is often impossible for a man to stand up.</a:t>
            </a:r>
          </a:p>
          <a:p>
            <a:pPr>
              <a:lnSpc>
                <a:spcPct val="107000"/>
              </a:lnSpc>
              <a:spcAft>
                <a:spcPts val="800"/>
              </a:spcAft>
            </a:pPr>
            <a:r>
              <a:rPr lang="en-US" sz="4000" dirty="0">
                <a:latin typeface="Calibri" panose="020F0502020204030204" pitchFamily="34" charset="0"/>
                <a:ea typeface="Calibri" panose="020F0502020204030204" pitchFamily="34" charset="0"/>
                <a:cs typeface="Times New Roman" panose="02020603050405020304" pitchFamily="18" charset="0"/>
              </a:rPr>
              <a:t>At night intensely cold.</a:t>
            </a:r>
          </a:p>
          <a:p>
            <a:pPr>
              <a:lnSpc>
                <a:spcPct val="107000"/>
              </a:lnSpc>
              <a:spcAft>
                <a:spcPts val="800"/>
              </a:spcAft>
            </a:pPr>
            <a:r>
              <a:rPr lang="en-US" sz="4000" dirty="0">
                <a:latin typeface="Calibri" panose="020F0502020204030204" pitchFamily="34" charset="0"/>
                <a:ea typeface="Calibri" panose="020F0502020204030204" pitchFamily="34" charset="0"/>
                <a:cs typeface="Times New Roman" panose="02020603050405020304" pitchFamily="18" charset="0"/>
              </a:rPr>
              <a:t>Snowstorms and blizzards pile thick snow on the slopes.</a:t>
            </a:r>
          </a:p>
          <a:p>
            <a:pPr>
              <a:lnSpc>
                <a:spcPct val="107000"/>
              </a:lnSpc>
              <a:spcAft>
                <a:spcPts val="800"/>
              </a:spcAft>
            </a:pPr>
            <a:r>
              <a:rPr lang="en-US" sz="4000" dirty="0">
                <a:latin typeface="Calibri" panose="020F0502020204030204" pitchFamily="34" charset="0"/>
                <a:ea typeface="Calibri" panose="020F0502020204030204" pitchFamily="34" charset="0"/>
                <a:cs typeface="Times New Roman" panose="02020603050405020304" pitchFamily="18" charset="0"/>
              </a:rPr>
              <a:t>Often masses of snow sweep down the mountainside in avalanches.  </a:t>
            </a:r>
          </a:p>
        </p:txBody>
      </p:sp>
    </p:spTree>
    <p:extLst>
      <p:ext uri="{BB962C8B-B14F-4D97-AF65-F5344CB8AC3E}">
        <p14:creationId xmlns:p14="http://schemas.microsoft.com/office/powerpoint/2010/main" val="28750489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10343" y="914400"/>
            <a:ext cx="10045337" cy="4249368"/>
          </a:xfrm>
          <a:prstGeom prst="rect">
            <a:avLst/>
          </a:prstGeom>
        </p:spPr>
        <p:txBody>
          <a:bodyPr wrap="square">
            <a:spAutoFit/>
          </a:bodyPr>
          <a:lstStyle/>
          <a:p>
            <a:pPr>
              <a:lnSpc>
                <a:spcPct val="107000"/>
              </a:lnSpc>
              <a:spcAft>
                <a:spcPts val="800"/>
              </a:spcAft>
            </a:pPr>
            <a:r>
              <a:rPr lang="en-US" sz="4000" dirty="0">
                <a:latin typeface="Calibri" panose="020F0502020204030204" pitchFamily="34" charset="0"/>
                <a:ea typeface="Calibri" panose="020F0502020204030204" pitchFamily="34" charset="0"/>
                <a:cs typeface="Times New Roman" panose="02020603050405020304" pitchFamily="18" charset="0"/>
              </a:rPr>
              <a:t>Higher he climbs the more difficult to breathe as the amount of OXYGEN in the air gets less.</a:t>
            </a:r>
          </a:p>
          <a:p>
            <a:pPr>
              <a:lnSpc>
                <a:spcPct val="107000"/>
              </a:lnSpc>
              <a:spcAft>
                <a:spcPts val="800"/>
              </a:spcAft>
            </a:pPr>
            <a:endParaRPr lang="en-US" sz="40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4000" dirty="0">
                <a:latin typeface="Calibri" panose="020F0502020204030204" pitchFamily="34" charset="0"/>
                <a:ea typeface="Calibri" panose="020F0502020204030204" pitchFamily="34" charset="0"/>
                <a:cs typeface="Times New Roman" panose="02020603050405020304" pitchFamily="18" charset="0"/>
              </a:rPr>
              <a:t>At a certain height, it is necessary for him to breathe oxygen from a cylinder which he carries on his back. </a:t>
            </a:r>
          </a:p>
        </p:txBody>
      </p:sp>
    </p:spTree>
    <p:extLst>
      <p:ext uri="{BB962C8B-B14F-4D97-AF65-F5344CB8AC3E}">
        <p14:creationId xmlns:p14="http://schemas.microsoft.com/office/powerpoint/2010/main" val="9720727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9006" y="339634"/>
            <a:ext cx="11982994" cy="7315785"/>
          </a:xfrm>
          <a:prstGeom prst="rect">
            <a:avLst/>
          </a:prstGeom>
        </p:spPr>
        <p:txBody>
          <a:bodyPr wrap="square">
            <a:spAutoFit/>
          </a:bodyPr>
          <a:lstStyle/>
          <a:p>
            <a:pPr>
              <a:lnSpc>
                <a:spcPct val="107000"/>
              </a:lnSpc>
              <a:spcAft>
                <a:spcPts val="800"/>
              </a:spcAft>
            </a:pPr>
            <a:r>
              <a:rPr lang="en-US" sz="5400" dirty="0">
                <a:latin typeface="Calibri" panose="020F0502020204030204" pitchFamily="34" charset="0"/>
                <a:ea typeface="Calibri" panose="020F0502020204030204" pitchFamily="34" charset="0"/>
                <a:cs typeface="Times New Roman" panose="02020603050405020304" pitchFamily="18" charset="0"/>
              </a:rPr>
              <a:t>RESULT- climbing is very slow, hence to spend longer time in the mountain, more the food and supplies they need. All these they have to carry with them.</a:t>
            </a:r>
          </a:p>
          <a:p>
            <a:pPr>
              <a:lnSpc>
                <a:spcPct val="107000"/>
              </a:lnSpc>
              <a:spcAft>
                <a:spcPts val="800"/>
              </a:spcAft>
            </a:pPr>
            <a:r>
              <a:rPr lang="en-US" sz="5400" dirty="0">
                <a:latin typeface="Calibri" panose="020F0502020204030204" pitchFamily="34" charset="0"/>
                <a:ea typeface="Calibri" panose="020F0502020204030204" pitchFamily="34" charset="0"/>
                <a:cs typeface="Times New Roman" panose="02020603050405020304" pitchFamily="18" charset="0"/>
              </a:rPr>
              <a:t>The intense cold and fierce winds sap their strength. </a:t>
            </a:r>
          </a:p>
          <a:p>
            <a:pPr>
              <a:lnSpc>
                <a:spcPct val="107000"/>
              </a:lnSpc>
              <a:spcAft>
                <a:spcPts val="800"/>
              </a:spcAft>
            </a:pPr>
            <a:endParaRPr lang="en-US" sz="60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US" sz="36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136746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2697" y="365760"/>
            <a:ext cx="11155680" cy="5632632"/>
          </a:xfrm>
          <a:prstGeom prst="rect">
            <a:avLst/>
          </a:prstGeom>
        </p:spPr>
        <p:txBody>
          <a:bodyPr wrap="square">
            <a:spAutoFit/>
          </a:bodyPr>
          <a:lstStyle/>
          <a:p>
            <a:pPr>
              <a:lnSpc>
                <a:spcPct val="107000"/>
              </a:lnSpc>
              <a:spcAft>
                <a:spcPts val="800"/>
              </a:spcAft>
            </a:pPr>
            <a:r>
              <a:rPr lang="en-US" sz="3600" dirty="0">
                <a:latin typeface="Times New Roman" panose="02020603050405020304" pitchFamily="18" charset="0"/>
                <a:ea typeface="Calibri" panose="020F0502020204030204" pitchFamily="34" charset="0"/>
                <a:cs typeface="Times New Roman" panose="02020603050405020304" pitchFamily="18" charset="0"/>
              </a:rPr>
              <a:t>Winter – November wind blows from north-west is fierce and cold that no human being can live in it.  Snow falls deeply on the mountain-sides, and avalanches occur frequently. </a:t>
            </a:r>
          </a:p>
          <a:p>
            <a:pPr>
              <a:lnSpc>
                <a:spcPct val="107000"/>
              </a:lnSpc>
              <a:spcAft>
                <a:spcPts val="800"/>
              </a:spcAft>
            </a:pPr>
            <a:endParaRPr lang="en-US" sz="36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en-US" sz="3600" dirty="0">
                <a:latin typeface="Times New Roman" panose="02020603050405020304" pitchFamily="18" charset="0"/>
                <a:ea typeface="Calibri" panose="020F0502020204030204" pitchFamily="34" charset="0"/>
                <a:cs typeface="Times New Roman" panose="02020603050405020304" pitchFamily="18" charset="0"/>
              </a:rPr>
              <a:t>Summer- warm damp wind- monsoon blows from the south-west, from Bay of Bengal.  The monsoon wind brings snow, which forms in deep layers on the upper slopes of the mountain.</a:t>
            </a:r>
          </a:p>
        </p:txBody>
      </p:sp>
    </p:spTree>
    <p:extLst>
      <p:ext uri="{BB962C8B-B14F-4D97-AF65-F5344CB8AC3E}">
        <p14:creationId xmlns:p14="http://schemas.microsoft.com/office/powerpoint/2010/main" val="7732387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3327" y="401126"/>
            <a:ext cx="11116490" cy="5603393"/>
          </a:xfrm>
          <a:prstGeom prst="rect">
            <a:avLst/>
          </a:prstGeom>
        </p:spPr>
        <p:txBody>
          <a:bodyPr wrap="square">
            <a:spAutoFit/>
          </a:bodyPr>
          <a:lstStyle/>
          <a:p>
            <a:pPr>
              <a:lnSpc>
                <a:spcPct val="107000"/>
              </a:lnSpc>
              <a:spcAft>
                <a:spcPts val="800"/>
              </a:spcAft>
            </a:pPr>
            <a:r>
              <a:rPr lang="en-US" sz="4000" dirty="0">
                <a:latin typeface="Calibri" panose="020F0502020204030204" pitchFamily="34" charset="0"/>
                <a:ea typeface="Calibri" panose="020F0502020204030204" pitchFamily="34" charset="0"/>
                <a:cs typeface="Times New Roman" panose="02020603050405020304" pitchFamily="18" charset="0"/>
              </a:rPr>
              <a:t>In 1951 and 1952 climbers reported that  though there were many difficulties and risks, there was a way to the summit from the south. </a:t>
            </a:r>
          </a:p>
          <a:p>
            <a:pPr>
              <a:lnSpc>
                <a:spcPct val="107000"/>
              </a:lnSpc>
              <a:spcAft>
                <a:spcPts val="800"/>
              </a:spcAft>
            </a:pPr>
            <a:endParaRPr lang="en-US" sz="40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4000" dirty="0">
                <a:latin typeface="Calibri" panose="020F0502020204030204" pitchFamily="34" charset="0"/>
                <a:ea typeface="Calibri" panose="020F0502020204030204" pitchFamily="34" charset="0"/>
                <a:cs typeface="Times New Roman" panose="02020603050405020304" pitchFamily="18" charset="0"/>
              </a:rPr>
              <a:t>Thirty five years </a:t>
            </a:r>
            <a:r>
              <a:rPr lang="en-US" sz="4000" dirty="0" err="1">
                <a:latin typeface="Calibri" panose="020F0502020204030204" pitchFamily="34" charset="0"/>
                <a:ea typeface="Calibri" panose="020F0502020204030204" pitchFamily="34" charset="0"/>
                <a:cs typeface="Times New Roman" panose="02020603050405020304" pitchFamily="18" charset="0"/>
              </a:rPr>
              <a:t>defences</a:t>
            </a:r>
            <a:r>
              <a:rPr lang="en-US" sz="4000" dirty="0">
                <a:latin typeface="Calibri" panose="020F0502020204030204" pitchFamily="34" charset="0"/>
                <a:ea typeface="Calibri" panose="020F0502020204030204" pitchFamily="34" charset="0"/>
                <a:cs typeface="Times New Roman" panose="02020603050405020304" pitchFamily="18" charset="0"/>
              </a:rPr>
              <a:t> of Everest stood firm.  But, </a:t>
            </a:r>
            <a:r>
              <a:rPr lang="en-US" sz="4000" dirty="0" err="1">
                <a:latin typeface="Calibri" panose="020F0502020204030204" pitchFamily="34" charset="0"/>
                <a:ea typeface="Calibri" panose="020F0502020204030204" pitchFamily="34" charset="0"/>
                <a:cs typeface="Times New Roman" panose="02020603050405020304" pitchFamily="18" charset="0"/>
              </a:rPr>
              <a:t>atleast</a:t>
            </a:r>
            <a:r>
              <a:rPr lang="en-US" sz="4000" dirty="0">
                <a:latin typeface="Calibri" panose="020F0502020204030204" pitchFamily="34" charset="0"/>
                <a:ea typeface="Calibri" panose="020F0502020204030204" pitchFamily="34" charset="0"/>
                <a:cs typeface="Times New Roman" panose="02020603050405020304" pitchFamily="18" charset="0"/>
              </a:rPr>
              <a:t>, in preparing for the expedition in 1953, we knew what perils and difficulties we would face. </a:t>
            </a:r>
          </a:p>
          <a:p>
            <a:pPr>
              <a:lnSpc>
                <a:spcPct val="107000"/>
              </a:lnSpc>
              <a:spcAft>
                <a:spcPts val="800"/>
              </a:spcAft>
            </a:pPr>
            <a:r>
              <a:rPr lang="en-US" sz="3600" dirty="0">
                <a:latin typeface="Calibri" panose="020F0502020204030204" pitchFamily="34" charset="0"/>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12310683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2959" y="287383"/>
            <a:ext cx="10685417" cy="6430478"/>
          </a:xfrm>
          <a:prstGeom prst="rect">
            <a:avLst/>
          </a:prstGeom>
        </p:spPr>
        <p:txBody>
          <a:bodyPr wrap="square">
            <a:spAutoFit/>
          </a:bodyPr>
          <a:lstStyle/>
          <a:p>
            <a:pPr>
              <a:lnSpc>
                <a:spcPct val="107000"/>
              </a:lnSpc>
              <a:spcAft>
                <a:spcPts val="800"/>
              </a:spcAft>
            </a:pPr>
            <a:r>
              <a:rPr lang="en-US" sz="4000" dirty="0">
                <a:latin typeface="Calibri" panose="020F0502020204030204" pitchFamily="34" charset="0"/>
                <a:ea typeface="Calibri" panose="020F0502020204030204" pitchFamily="34" charset="0"/>
                <a:cs typeface="Times New Roman" panose="02020603050405020304" pitchFamily="18" charset="0"/>
              </a:rPr>
              <a:t>THE EXPEDITION GETS READY</a:t>
            </a:r>
          </a:p>
          <a:p>
            <a:pPr>
              <a:lnSpc>
                <a:spcPct val="107000"/>
              </a:lnSpc>
              <a:spcAft>
                <a:spcPts val="800"/>
              </a:spcAft>
            </a:pPr>
            <a:r>
              <a:rPr lang="en-US" sz="4000" dirty="0">
                <a:latin typeface="Calibri" panose="020F0502020204030204" pitchFamily="34" charset="0"/>
                <a:ea typeface="Calibri" panose="020F0502020204030204" pitchFamily="34" charset="0"/>
                <a:cs typeface="Times New Roman" panose="02020603050405020304" pitchFamily="18" charset="0"/>
              </a:rPr>
              <a:t>350  coolies to carry our stores on the SEVENTEEN DAY  march ahead.  Money to pay to coolies were carried.   12 coolies were needed to carry the boxes. </a:t>
            </a:r>
          </a:p>
          <a:p>
            <a:pPr>
              <a:lnSpc>
                <a:spcPct val="107000"/>
              </a:lnSpc>
              <a:spcAft>
                <a:spcPts val="800"/>
              </a:spcAft>
            </a:pPr>
            <a:r>
              <a:rPr lang="en-US" sz="4000" dirty="0">
                <a:latin typeface="Calibri" panose="020F0502020204030204" pitchFamily="34" charset="0"/>
                <a:ea typeface="Calibri" panose="020F0502020204030204" pitchFamily="34" charset="0"/>
                <a:cs typeface="Times New Roman" panose="02020603050405020304" pitchFamily="18" charset="0"/>
              </a:rPr>
              <a:t>IN NEPAL</a:t>
            </a:r>
          </a:p>
          <a:p>
            <a:pPr>
              <a:lnSpc>
                <a:spcPct val="107000"/>
              </a:lnSpc>
              <a:spcAft>
                <a:spcPts val="800"/>
              </a:spcAft>
            </a:pPr>
            <a:r>
              <a:rPr lang="en-US" sz="4000" dirty="0">
                <a:latin typeface="Calibri" panose="020F0502020204030204" pitchFamily="34" charset="0"/>
                <a:ea typeface="Calibri" panose="020F0502020204030204" pitchFamily="34" charset="0"/>
                <a:cs typeface="Times New Roman" panose="02020603050405020304" pitchFamily="18" charset="0"/>
              </a:rPr>
              <a:t>On the ninth day of the march entered  Sola </a:t>
            </a:r>
            <a:r>
              <a:rPr lang="en-US" sz="4000" dirty="0" err="1">
                <a:latin typeface="Calibri" panose="020F0502020204030204" pitchFamily="34" charset="0"/>
                <a:ea typeface="Calibri" panose="020F0502020204030204" pitchFamily="34" charset="0"/>
                <a:cs typeface="Times New Roman" panose="02020603050405020304" pitchFamily="18" charset="0"/>
              </a:rPr>
              <a:t>Khumbu</a:t>
            </a:r>
            <a:r>
              <a:rPr lang="en-US" sz="4000" dirty="0">
                <a:latin typeface="Calibri" panose="020F0502020204030204" pitchFamily="34" charset="0"/>
                <a:ea typeface="Calibri" panose="020F0502020204030204" pitchFamily="34" charset="0"/>
                <a:cs typeface="Times New Roman" panose="02020603050405020304" pitchFamily="18" charset="0"/>
              </a:rPr>
              <a:t> the homeland of </a:t>
            </a:r>
            <a:r>
              <a:rPr lang="en-US" sz="4000" dirty="0" err="1">
                <a:latin typeface="Calibri" panose="020F0502020204030204" pitchFamily="34" charset="0"/>
                <a:ea typeface="Calibri" panose="020F0502020204030204" pitchFamily="34" charset="0"/>
                <a:cs typeface="Times New Roman" panose="02020603050405020304" pitchFamily="18" charset="0"/>
              </a:rPr>
              <a:t>Sherpas</a:t>
            </a:r>
            <a:r>
              <a:rPr lang="en-US" sz="4000" dirty="0">
                <a:latin typeface="Calibri" panose="020F0502020204030204" pitchFamily="34" charset="0"/>
                <a:ea typeface="Calibri" panose="020F0502020204030204" pitchFamily="34" charset="0"/>
                <a:cs typeface="Times New Roman" panose="02020603050405020304" pitchFamily="18" charset="0"/>
              </a:rPr>
              <a:t>. </a:t>
            </a:r>
          </a:p>
          <a:p>
            <a:pPr>
              <a:lnSpc>
                <a:spcPct val="107000"/>
              </a:lnSpc>
              <a:spcAft>
                <a:spcPts val="800"/>
              </a:spcAft>
            </a:pPr>
            <a:r>
              <a:rPr lang="en-US" sz="4000" dirty="0">
                <a:latin typeface="Calibri" panose="020F0502020204030204" pitchFamily="34" charset="0"/>
                <a:ea typeface="Calibri" panose="020F0502020204030204" pitchFamily="34" charset="0"/>
                <a:cs typeface="Times New Roman" panose="02020603050405020304" pitchFamily="18" charset="0"/>
              </a:rPr>
              <a:t>GETTING FIT</a:t>
            </a:r>
          </a:p>
        </p:txBody>
      </p:sp>
    </p:spTree>
    <p:extLst>
      <p:ext uri="{BB962C8B-B14F-4D97-AF65-F5344CB8AC3E}">
        <p14:creationId xmlns:p14="http://schemas.microsoft.com/office/powerpoint/2010/main" val="25817104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6206" y="506993"/>
            <a:ext cx="10625249" cy="5347618"/>
          </a:xfrm>
          <a:prstGeom prst="rect">
            <a:avLst/>
          </a:prstGeom>
          <a:solidFill>
            <a:schemeClr val="bg1">
              <a:lumMod val="65000"/>
            </a:schemeClr>
          </a:solidFill>
          <a:ln>
            <a:solidFill>
              <a:schemeClr val="accent1"/>
            </a:solidFill>
          </a:ln>
        </p:spPr>
        <p:txBody>
          <a:bodyPr wrap="square">
            <a:spAutoFit/>
          </a:bodyPr>
          <a:lstStyle/>
          <a:p>
            <a:pPr>
              <a:lnSpc>
                <a:spcPct val="107000"/>
              </a:lnSpc>
              <a:spcAft>
                <a:spcPts val="800"/>
              </a:spcAft>
            </a:pPr>
            <a:r>
              <a:rPr lang="en-US" sz="3600" dirty="0">
                <a:solidFill>
                  <a:srgbClr val="FF0000"/>
                </a:solidFill>
                <a:latin typeface="Calibri" panose="020F0502020204030204" pitchFamily="34" charset="0"/>
                <a:ea typeface="Calibri" panose="020F0502020204030204" pitchFamily="34" charset="0"/>
                <a:cs typeface="Times New Roman" panose="02020603050405020304" pitchFamily="18" charset="0"/>
              </a:rPr>
              <a:t>CAMP 1</a:t>
            </a:r>
          </a:p>
          <a:p>
            <a:pPr>
              <a:lnSpc>
                <a:spcPct val="107000"/>
              </a:lnSpc>
              <a:spcAft>
                <a:spcPts val="800"/>
              </a:spcAft>
            </a:pPr>
            <a:r>
              <a:rPr lang="en-US" sz="3600" dirty="0">
                <a:solidFill>
                  <a:srgbClr val="0070C0"/>
                </a:solidFill>
                <a:latin typeface="Calibri" panose="020F0502020204030204" pitchFamily="34" charset="0"/>
                <a:ea typeface="Calibri" panose="020F0502020204030204" pitchFamily="34" charset="0"/>
                <a:cs typeface="Times New Roman" panose="02020603050405020304" pitchFamily="18" charset="0"/>
              </a:rPr>
              <a:t> FIRST BASE CAMP- THYANGBOCHE</a:t>
            </a:r>
          </a:p>
          <a:p>
            <a:pPr>
              <a:lnSpc>
                <a:spcPct val="107000"/>
              </a:lnSpc>
              <a:spcAft>
                <a:spcPts val="800"/>
              </a:spcAft>
            </a:pPr>
            <a:r>
              <a:rPr lang="en-US" sz="3600" dirty="0">
                <a:solidFill>
                  <a:srgbClr val="0070C0"/>
                </a:solidFill>
                <a:latin typeface="Calibri" panose="020F0502020204030204" pitchFamily="34" charset="0"/>
                <a:ea typeface="Calibri" panose="020F0502020204030204" pitchFamily="34" charset="0"/>
                <a:cs typeface="Times New Roman" panose="02020603050405020304" pitchFamily="18" charset="0"/>
              </a:rPr>
              <a:t> </a:t>
            </a:r>
            <a:r>
              <a:rPr lang="en-US" sz="3600" dirty="0">
                <a:solidFill>
                  <a:srgbClr val="FF0000"/>
                </a:solidFill>
                <a:latin typeface="Calibri" panose="020F0502020204030204" pitchFamily="34" charset="0"/>
                <a:ea typeface="Calibri" panose="020F0502020204030204" pitchFamily="34" charset="0"/>
                <a:cs typeface="Times New Roman" panose="02020603050405020304" pitchFamily="18" charset="0"/>
              </a:rPr>
              <a:t>CAMP 2</a:t>
            </a:r>
          </a:p>
          <a:p>
            <a:pPr>
              <a:lnSpc>
                <a:spcPct val="107000"/>
              </a:lnSpc>
              <a:spcAft>
                <a:spcPts val="800"/>
              </a:spcAft>
            </a:pPr>
            <a:r>
              <a:rPr lang="en-US" sz="3600" dirty="0">
                <a:solidFill>
                  <a:srgbClr val="0070C0"/>
                </a:solidFill>
                <a:latin typeface="Calibri" panose="020F0502020204030204" pitchFamily="34" charset="0"/>
                <a:ea typeface="Calibri" panose="020F0502020204030204" pitchFamily="34" charset="0"/>
                <a:cs typeface="Times New Roman" panose="02020603050405020304" pitchFamily="18" charset="0"/>
              </a:rPr>
              <a:t>ICE FALL- Crossing a crevasse using ladder  and climbing steep ice cliff. </a:t>
            </a:r>
          </a:p>
          <a:p>
            <a:pPr>
              <a:lnSpc>
                <a:spcPct val="107000"/>
              </a:lnSpc>
              <a:spcAft>
                <a:spcPts val="800"/>
              </a:spcAft>
            </a:pPr>
            <a:r>
              <a:rPr lang="en-US" sz="3600" dirty="0">
                <a:solidFill>
                  <a:srgbClr val="FF0000"/>
                </a:solidFill>
                <a:latin typeface="Calibri" panose="020F0502020204030204" pitchFamily="34" charset="0"/>
                <a:ea typeface="Calibri" panose="020F0502020204030204" pitchFamily="34" charset="0"/>
                <a:cs typeface="Times New Roman" panose="02020603050405020304" pitchFamily="18" charset="0"/>
              </a:rPr>
              <a:t>CAMP 3 </a:t>
            </a:r>
            <a:r>
              <a:rPr lang="en-US" sz="3600" dirty="0">
                <a:solidFill>
                  <a:srgbClr val="0070C0"/>
                </a:solidFill>
                <a:latin typeface="Calibri" panose="020F0502020204030204" pitchFamily="34" charset="0"/>
                <a:ea typeface="Calibri" panose="020F0502020204030204" pitchFamily="34" charset="0"/>
                <a:cs typeface="Times New Roman" panose="02020603050405020304" pitchFamily="18" charset="0"/>
              </a:rPr>
              <a:t>– 20,200 feet Entrance to the Western Cwm.</a:t>
            </a:r>
          </a:p>
          <a:p>
            <a:pPr>
              <a:lnSpc>
                <a:spcPct val="107000"/>
              </a:lnSpc>
              <a:spcAft>
                <a:spcPts val="800"/>
              </a:spcAft>
            </a:pPr>
            <a:r>
              <a:rPr lang="en-US" sz="3600" dirty="0">
                <a:solidFill>
                  <a:srgbClr val="FF0000"/>
                </a:solidFill>
                <a:latin typeface="Calibri" panose="020F0502020204030204" pitchFamily="34" charset="0"/>
                <a:ea typeface="Calibri" panose="020F0502020204030204" pitchFamily="34" charset="0"/>
                <a:cs typeface="Times New Roman" panose="02020603050405020304" pitchFamily="18" charset="0"/>
              </a:rPr>
              <a:t>CAMP 4 </a:t>
            </a:r>
            <a:r>
              <a:rPr lang="en-US" sz="3600" dirty="0">
                <a:solidFill>
                  <a:srgbClr val="0070C0"/>
                </a:solidFill>
                <a:latin typeface="Calibri" panose="020F0502020204030204" pitchFamily="34" charset="0"/>
                <a:ea typeface="Calibri" panose="020F0502020204030204" pitchFamily="34" charset="0"/>
                <a:cs typeface="Times New Roman" panose="02020603050405020304" pitchFamily="18" charset="0"/>
              </a:rPr>
              <a:t>-  Advance Base – to climb steep slopes of Lhotse to reach the South col of Everest</a:t>
            </a:r>
          </a:p>
        </p:txBody>
      </p:sp>
    </p:spTree>
    <p:extLst>
      <p:ext uri="{BB962C8B-B14F-4D97-AF65-F5344CB8AC3E}">
        <p14:creationId xmlns:p14="http://schemas.microsoft.com/office/powerpoint/2010/main" val="15386769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99309" y="992778"/>
            <a:ext cx="9670473" cy="5142433"/>
          </a:xfrm>
          <a:prstGeom prst="rect">
            <a:avLst/>
          </a:prstGeom>
          <a:solidFill>
            <a:schemeClr val="bg1">
              <a:lumMod val="65000"/>
            </a:schemeClr>
          </a:solidFill>
        </p:spPr>
        <p:txBody>
          <a:bodyPr wrap="square">
            <a:spAutoFit/>
          </a:bodyPr>
          <a:lstStyle/>
          <a:p>
            <a:pPr>
              <a:lnSpc>
                <a:spcPct val="107000"/>
              </a:lnSpc>
              <a:spcAft>
                <a:spcPts val="800"/>
              </a:spcAft>
            </a:pPr>
            <a:r>
              <a:rPr lang="en-US" sz="3600" dirty="0">
                <a:solidFill>
                  <a:srgbClr val="FF0000"/>
                </a:solidFill>
                <a:latin typeface="Calibri" panose="020F0502020204030204" pitchFamily="34" charset="0"/>
                <a:ea typeface="Calibri" panose="020F0502020204030204" pitchFamily="34" charset="0"/>
                <a:cs typeface="Times New Roman" panose="02020603050405020304" pitchFamily="18" charset="0"/>
              </a:rPr>
              <a:t>CAMP 5</a:t>
            </a:r>
            <a:r>
              <a:rPr lang="en-US" sz="3600" dirty="0">
                <a:solidFill>
                  <a:srgbClr val="0070C0"/>
                </a:solidFill>
                <a:latin typeface="Calibri" panose="020F0502020204030204" pitchFamily="34" charset="0"/>
                <a:ea typeface="Calibri" panose="020F0502020204030204" pitchFamily="34" charset="0"/>
                <a:cs typeface="Times New Roman" panose="02020603050405020304" pitchFamily="18" charset="0"/>
              </a:rPr>
              <a:t>- Bottom of the Lhotse Face.</a:t>
            </a:r>
          </a:p>
          <a:p>
            <a:pPr>
              <a:lnSpc>
                <a:spcPct val="107000"/>
              </a:lnSpc>
              <a:spcAft>
                <a:spcPts val="800"/>
              </a:spcAft>
            </a:pPr>
            <a:r>
              <a:rPr lang="en-US" sz="3600" dirty="0">
                <a:solidFill>
                  <a:srgbClr val="FF0000"/>
                </a:solidFill>
                <a:latin typeface="Calibri" panose="020F0502020204030204" pitchFamily="34" charset="0"/>
                <a:ea typeface="Calibri" panose="020F0502020204030204" pitchFamily="34" charset="0"/>
                <a:cs typeface="Times New Roman" panose="02020603050405020304" pitchFamily="18" charset="0"/>
              </a:rPr>
              <a:t>CAMP 6</a:t>
            </a:r>
            <a:r>
              <a:rPr lang="en-US" sz="3600" dirty="0">
                <a:solidFill>
                  <a:srgbClr val="0070C0"/>
                </a:solidFill>
                <a:latin typeface="Calibri" panose="020F0502020204030204" pitchFamily="34" charset="0"/>
                <a:ea typeface="Calibri" panose="020F0502020204030204" pitchFamily="34" charset="0"/>
                <a:cs typeface="Times New Roman" panose="02020603050405020304" pitchFamily="18" charset="0"/>
              </a:rPr>
              <a:t>-  SHERPAS PREPARING TRACKS, CLEARING SNOW, CUT STEPS IN  STEEP ICE, FIX HANDRAILS above and below camp 6 and other </a:t>
            </a:r>
            <a:r>
              <a:rPr lang="en-US" sz="3600" dirty="0" err="1">
                <a:solidFill>
                  <a:srgbClr val="0070C0"/>
                </a:solidFill>
                <a:latin typeface="Calibri" panose="020F0502020204030204" pitchFamily="34" charset="0"/>
                <a:ea typeface="Calibri" panose="020F0502020204030204" pitchFamily="34" charset="0"/>
                <a:cs typeface="Times New Roman" panose="02020603050405020304" pitchFamily="18" charset="0"/>
              </a:rPr>
              <a:t>sherpas</a:t>
            </a:r>
            <a:r>
              <a:rPr lang="en-US" sz="3600" dirty="0">
                <a:solidFill>
                  <a:srgbClr val="0070C0"/>
                </a:solidFill>
                <a:latin typeface="Calibri" panose="020F0502020204030204" pitchFamily="34" charset="0"/>
                <a:ea typeface="Calibri" panose="020F0502020204030204" pitchFamily="34" charset="0"/>
                <a:cs typeface="Times New Roman" panose="02020603050405020304" pitchFamily="18" charset="0"/>
              </a:rPr>
              <a:t> went down for more stores.</a:t>
            </a:r>
          </a:p>
          <a:p>
            <a:pPr>
              <a:lnSpc>
                <a:spcPct val="107000"/>
              </a:lnSpc>
              <a:spcAft>
                <a:spcPts val="800"/>
              </a:spcAft>
            </a:pPr>
            <a:r>
              <a:rPr lang="en-US" sz="3600" dirty="0">
                <a:solidFill>
                  <a:srgbClr val="FF0000"/>
                </a:solidFill>
                <a:latin typeface="Calibri" panose="020F0502020204030204" pitchFamily="34" charset="0"/>
                <a:ea typeface="Calibri" panose="020F0502020204030204" pitchFamily="34" charset="0"/>
                <a:cs typeface="Times New Roman" panose="02020603050405020304" pitchFamily="18" charset="0"/>
              </a:rPr>
              <a:t>CAMP 7</a:t>
            </a:r>
            <a:r>
              <a:rPr lang="en-US" sz="3600" dirty="0">
                <a:solidFill>
                  <a:srgbClr val="0070C0"/>
                </a:solidFill>
                <a:latin typeface="Calibri" panose="020F0502020204030204" pitchFamily="34" charset="0"/>
                <a:ea typeface="Calibri" panose="020F0502020204030204" pitchFamily="34" charset="0"/>
                <a:cs typeface="Times New Roman" panose="02020603050405020304" pitchFamily="18" charset="0"/>
              </a:rPr>
              <a:t>-  TOWARDS SOUTH COL .  </a:t>
            </a:r>
          </a:p>
          <a:p>
            <a:pPr>
              <a:lnSpc>
                <a:spcPct val="107000"/>
              </a:lnSpc>
              <a:spcAft>
                <a:spcPts val="800"/>
              </a:spcAft>
            </a:pPr>
            <a:r>
              <a:rPr lang="en-US" sz="3600" dirty="0">
                <a:solidFill>
                  <a:srgbClr val="FF0000"/>
                </a:solidFill>
                <a:latin typeface="Calibri" panose="020F0502020204030204" pitchFamily="34" charset="0"/>
                <a:ea typeface="Calibri" panose="020F0502020204030204" pitchFamily="34" charset="0"/>
                <a:cs typeface="Times New Roman" panose="02020603050405020304" pitchFamily="18" charset="0"/>
              </a:rPr>
              <a:t>CAMP 8</a:t>
            </a:r>
            <a:r>
              <a:rPr lang="en-US" sz="3600" dirty="0">
                <a:solidFill>
                  <a:srgbClr val="0070C0"/>
                </a:solidFill>
                <a:latin typeface="Calibri" panose="020F0502020204030204" pitchFamily="34" charset="0"/>
                <a:ea typeface="Calibri" panose="020F0502020204030204" pitchFamily="34" charset="0"/>
                <a:cs typeface="Times New Roman" panose="02020603050405020304" pitchFamily="18" charset="0"/>
              </a:rPr>
              <a:t>- ON THE SOUTH COL at the height of 27, 900 feet.</a:t>
            </a:r>
          </a:p>
        </p:txBody>
      </p:sp>
    </p:spTree>
    <p:extLst>
      <p:ext uri="{BB962C8B-B14F-4D97-AF65-F5344CB8AC3E}">
        <p14:creationId xmlns:p14="http://schemas.microsoft.com/office/powerpoint/2010/main" val="31523706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568036"/>
            <a:ext cx="8783782" cy="1316182"/>
          </a:xfrm>
        </p:spPr>
        <p:txBody>
          <a:bodyPr>
            <a:normAutofit/>
          </a:bodyPr>
          <a:lstStyle/>
          <a:p>
            <a:r>
              <a:rPr lang="en-US" sz="2800" b="1" dirty="0">
                <a:solidFill>
                  <a:srgbClr val="0070C0"/>
                </a:solidFill>
              </a:rPr>
              <a:t>UNIT 4</a:t>
            </a:r>
            <a:br>
              <a:rPr lang="en-US" sz="2800" b="1" dirty="0">
                <a:solidFill>
                  <a:srgbClr val="0070C0"/>
                </a:solidFill>
              </a:rPr>
            </a:br>
            <a:endParaRPr lang="en-US" sz="2800" b="1" dirty="0">
              <a:solidFill>
                <a:srgbClr val="0070C0"/>
              </a:solidFill>
            </a:endParaRPr>
          </a:p>
        </p:txBody>
      </p:sp>
      <p:sp>
        <p:nvSpPr>
          <p:cNvPr id="3" name="Subtitle 2"/>
          <p:cNvSpPr>
            <a:spLocks noGrp="1"/>
          </p:cNvSpPr>
          <p:nvPr>
            <p:ph type="subTitle" idx="1"/>
          </p:nvPr>
        </p:nvSpPr>
        <p:spPr>
          <a:xfrm>
            <a:off x="1524000" y="1454728"/>
            <a:ext cx="9144000" cy="969817"/>
          </a:xfrm>
        </p:spPr>
        <p:txBody>
          <a:bodyPr>
            <a:normAutofit/>
          </a:bodyPr>
          <a:lstStyle/>
          <a:p>
            <a:pPr algn="ctr"/>
            <a:r>
              <a:rPr lang="en-US" sz="4800" dirty="0">
                <a:solidFill>
                  <a:srgbClr val="FF0000"/>
                </a:solidFill>
                <a:latin typeface="Algerian" panose="04020705040A02060702" pitchFamily="82" charset="0"/>
              </a:rPr>
              <a:t>THE SUMMIT</a:t>
            </a:r>
          </a:p>
        </p:txBody>
      </p:sp>
      <p:sp>
        <p:nvSpPr>
          <p:cNvPr id="4" name="Rectangle 3"/>
          <p:cNvSpPr/>
          <p:nvPr/>
        </p:nvSpPr>
        <p:spPr>
          <a:xfrm>
            <a:off x="633046" y="2424545"/>
            <a:ext cx="7713785" cy="3092898"/>
          </a:xfrm>
          <a:prstGeom prst="rect">
            <a:avLst/>
          </a:prstGeom>
        </p:spPr>
        <p:txBody>
          <a:bodyPr wrap="square">
            <a:spAutoFit/>
          </a:bodyPr>
          <a:lstStyle/>
          <a:p>
            <a:pPr>
              <a:lnSpc>
                <a:spcPct val="107000"/>
              </a:lnSpc>
              <a:spcAft>
                <a:spcPts val="800"/>
              </a:spcAft>
            </a:pPr>
            <a:r>
              <a:rPr lang="en-US" sz="4400" dirty="0">
                <a:solidFill>
                  <a:schemeClr val="bg1"/>
                </a:solidFill>
                <a:latin typeface="Calibri" panose="020F0502020204030204" pitchFamily="34" charset="0"/>
                <a:ea typeface="Calibri" panose="020F0502020204030204" pitchFamily="34" charset="0"/>
                <a:cs typeface="Times New Roman" panose="02020603050405020304" pitchFamily="18" charset="0"/>
              </a:rPr>
              <a:t>Sir Edmund Hillary’s own words.</a:t>
            </a:r>
          </a:p>
          <a:p>
            <a:pPr>
              <a:lnSpc>
                <a:spcPct val="107000"/>
              </a:lnSpc>
              <a:spcAft>
                <a:spcPts val="800"/>
              </a:spcAft>
            </a:pPr>
            <a:r>
              <a:rPr lang="en-US" sz="4400" dirty="0">
                <a:solidFill>
                  <a:schemeClr val="bg1"/>
                </a:solidFill>
                <a:latin typeface="Calibri" panose="020F0502020204030204" pitchFamily="34" charset="0"/>
                <a:ea typeface="Calibri" panose="020F0502020204030204" pitchFamily="34" charset="0"/>
                <a:cs typeface="Times New Roman" panose="02020603050405020304" pitchFamily="18" charset="0"/>
              </a:rPr>
              <a:t>The story of how two men first set foot on the top of the highest mountain of the world.</a:t>
            </a:r>
            <a:endParaRPr lang="en-US" sz="44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804591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ile:Mount everest.jpg - Wikipedia"/>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689229"/>
          </a:xfrm>
          <a:prstGeom prst="rect">
            <a:avLst/>
          </a:prstGeom>
        </p:spPr>
      </p:pic>
    </p:spTree>
    <p:extLst>
      <p:ext uri="{BB962C8B-B14F-4D97-AF65-F5344CB8AC3E}">
        <p14:creationId xmlns:p14="http://schemas.microsoft.com/office/powerpoint/2010/main" val="39669785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Via per la Cresta Sud-Est dell'Everest - Wikipedia"/>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7908" y="0"/>
            <a:ext cx="11512061" cy="6858000"/>
          </a:xfrm>
          <a:prstGeom prst="rect">
            <a:avLst/>
          </a:prstGeom>
        </p:spPr>
      </p:pic>
    </p:spTree>
    <p:extLst>
      <p:ext uri="{BB962C8B-B14F-4D97-AF65-F5344CB8AC3E}">
        <p14:creationId xmlns:p14="http://schemas.microsoft.com/office/powerpoint/2010/main" val="18491253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996 Mount Everest disaster - Wikipedia"/>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1969" y="-492370"/>
            <a:ext cx="9941169" cy="7060237"/>
          </a:xfrm>
          <a:prstGeom prst="rect">
            <a:avLst/>
          </a:prstGeom>
        </p:spPr>
      </p:pic>
    </p:spTree>
    <p:extLst>
      <p:ext uri="{BB962C8B-B14F-4D97-AF65-F5344CB8AC3E}">
        <p14:creationId xmlns:p14="http://schemas.microsoft.com/office/powerpoint/2010/main" val="14247433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North Face (Everest) - Wikipedia"/>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
            <a:ext cx="12305211" cy="7001690"/>
          </a:xfrm>
          <a:prstGeom prst="rect">
            <a:avLst/>
          </a:prstGeom>
        </p:spPr>
      </p:pic>
    </p:spTree>
    <p:extLst>
      <p:ext uri="{BB962C8B-B14F-4D97-AF65-F5344CB8AC3E}">
        <p14:creationId xmlns:p14="http://schemas.microsoft.com/office/powerpoint/2010/main" val="27590674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verest Image: Creator Says More Must Be Done To Tackle Climate Change ..."/>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Tree>
    <p:extLst>
      <p:ext uri="{BB962C8B-B14F-4D97-AF65-F5344CB8AC3E}">
        <p14:creationId xmlns:p14="http://schemas.microsoft.com/office/powerpoint/2010/main" val="6566507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ount Everest in 3D - Experience the Trek to the summit"/>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5077" y="257908"/>
            <a:ext cx="10967723" cy="6600092"/>
          </a:xfrm>
          <a:prstGeom prst="rect">
            <a:avLst/>
          </a:prstGeom>
        </p:spPr>
      </p:pic>
    </p:spTree>
    <p:extLst>
      <p:ext uri="{BB962C8B-B14F-4D97-AF65-F5344CB8AC3E}">
        <p14:creationId xmlns:p14="http://schemas.microsoft.com/office/powerpoint/2010/main" val="11818102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ount Everest in 3D - Experience the Trek to the summit"/>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44797574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ount Everest in 3D - Experience the Trek to the summit"/>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545" y="-8948"/>
            <a:ext cx="12053455" cy="6955848"/>
          </a:xfrm>
          <a:prstGeom prst="rect">
            <a:avLst/>
          </a:prstGeom>
        </p:spPr>
      </p:pic>
    </p:spTree>
    <p:extLst>
      <p:ext uri="{BB962C8B-B14F-4D97-AF65-F5344CB8AC3E}">
        <p14:creationId xmlns:p14="http://schemas.microsoft.com/office/powerpoint/2010/main" val="12156173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ount Everest in 3D - Experience the Trek to the summit"/>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708" y="0"/>
            <a:ext cx="12164291" cy="6858000"/>
          </a:xfrm>
          <a:prstGeom prst="rect">
            <a:avLst/>
          </a:prstGeom>
        </p:spPr>
      </p:pic>
    </p:spTree>
    <p:extLst>
      <p:ext uri="{BB962C8B-B14F-4D97-AF65-F5344CB8AC3E}">
        <p14:creationId xmlns:p14="http://schemas.microsoft.com/office/powerpoint/2010/main" val="30397563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he Best Mount Everest Ice Fall Video - Snow Addiction - News about ..."/>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6578" y="-562707"/>
            <a:ext cx="11355307" cy="7223760"/>
          </a:xfrm>
          <a:prstGeom prst="rect">
            <a:avLst/>
          </a:prstGeom>
        </p:spPr>
      </p:pic>
    </p:spTree>
    <p:extLst>
      <p:ext uri="{BB962C8B-B14F-4D97-AF65-F5344CB8AC3E}">
        <p14:creationId xmlns:p14="http://schemas.microsoft.com/office/powerpoint/2010/main" val="16369487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rgbClr val="FF0000"/>
                </a:solidFill>
                <a:latin typeface="Algerian" panose="04020705040A02060702" pitchFamily="82" charset="0"/>
              </a:rPr>
              <a:t>W A R M      U P</a:t>
            </a:r>
          </a:p>
        </p:txBody>
      </p:sp>
      <p:sp>
        <p:nvSpPr>
          <p:cNvPr id="3" name="Content Placeholder 2"/>
          <p:cNvSpPr>
            <a:spLocks noGrp="1"/>
          </p:cNvSpPr>
          <p:nvPr>
            <p:ph idx="1"/>
          </p:nvPr>
        </p:nvSpPr>
        <p:spPr>
          <a:xfrm>
            <a:off x="1537855" y="2493818"/>
            <a:ext cx="9102436" cy="2535382"/>
          </a:xfrm>
        </p:spPr>
        <p:txBody>
          <a:bodyPr>
            <a:noAutofit/>
          </a:bodyPr>
          <a:lstStyle/>
          <a:p>
            <a:r>
              <a:rPr lang="en-US" sz="2400" dirty="0">
                <a:solidFill>
                  <a:srgbClr val="0070C0"/>
                </a:solidFill>
                <a:latin typeface="Algerian" panose="04020705040A02060702" pitchFamily="82" charset="0"/>
              </a:rPr>
              <a:t>ADVENTURES</a:t>
            </a:r>
          </a:p>
          <a:p>
            <a:endParaRPr lang="en-US" sz="2400" dirty="0">
              <a:solidFill>
                <a:srgbClr val="0070C0"/>
              </a:solidFill>
              <a:latin typeface="Algerian" panose="04020705040A02060702" pitchFamily="82" charset="0"/>
            </a:endParaRPr>
          </a:p>
          <a:p>
            <a:r>
              <a:rPr lang="en-US" sz="2400" dirty="0">
                <a:solidFill>
                  <a:srgbClr val="0070C0"/>
                </a:solidFill>
                <a:latin typeface="Algerian" panose="04020705040A02060702" pitchFamily="82" charset="0"/>
              </a:rPr>
              <a:t>EXPEDITIONS</a:t>
            </a:r>
          </a:p>
          <a:p>
            <a:endParaRPr lang="en-US" sz="2400" dirty="0">
              <a:solidFill>
                <a:srgbClr val="0070C0"/>
              </a:solidFill>
              <a:latin typeface="Algerian" panose="04020705040A02060702" pitchFamily="82" charset="0"/>
            </a:endParaRPr>
          </a:p>
          <a:p>
            <a:r>
              <a:rPr lang="en-US" sz="2400" dirty="0">
                <a:solidFill>
                  <a:srgbClr val="0070C0"/>
                </a:solidFill>
                <a:latin typeface="Algerian" panose="04020705040A02060702" pitchFamily="82" charset="0"/>
              </a:rPr>
              <a:t>EXPLORATIONS</a:t>
            </a:r>
          </a:p>
        </p:txBody>
      </p:sp>
      <p:sp>
        <p:nvSpPr>
          <p:cNvPr id="4" name="Rectangle 3"/>
          <p:cNvSpPr/>
          <p:nvPr/>
        </p:nvSpPr>
        <p:spPr>
          <a:xfrm>
            <a:off x="2396835" y="4142508"/>
            <a:ext cx="6844147" cy="1569660"/>
          </a:xfrm>
          <a:prstGeom prst="rect">
            <a:avLst/>
          </a:prstGeom>
        </p:spPr>
        <p:txBody>
          <a:bodyPr wrap="square">
            <a:spAutoFit/>
          </a:bodyPr>
          <a:lstStyle/>
          <a:p>
            <a:endParaRPr lang="en-US" sz="4800" b="1" dirty="0">
              <a:solidFill>
                <a:srgbClr val="FF0000"/>
              </a:solidFill>
              <a:latin typeface="Algerian" panose="04020705040A02060702" pitchFamily="82" charset="0"/>
            </a:endParaRPr>
          </a:p>
          <a:p>
            <a:endParaRPr lang="en-US" sz="4800" b="1" dirty="0">
              <a:solidFill>
                <a:srgbClr val="FF0000"/>
              </a:solidFill>
              <a:latin typeface="Algerian" panose="04020705040A02060702" pitchFamily="82" charset="0"/>
            </a:endParaRPr>
          </a:p>
        </p:txBody>
      </p:sp>
      <p:pic>
        <p:nvPicPr>
          <p:cNvPr id="5" name="Picture 4" descr="File:Edmund Hillary and Tenzing Norgay.jpg - Wikimedia Common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69169" y="2964872"/>
            <a:ext cx="6260123" cy="3670389"/>
          </a:xfrm>
          <a:prstGeom prst="rect">
            <a:avLst/>
          </a:prstGeom>
          <a:ln>
            <a:solidFill>
              <a:schemeClr val="accent1">
                <a:lumMod val="60000"/>
                <a:lumOff val="40000"/>
              </a:schemeClr>
            </a:solidFill>
          </a:ln>
        </p:spPr>
      </p:pic>
    </p:spTree>
    <p:extLst>
      <p:ext uri="{BB962C8B-B14F-4D97-AF65-F5344CB8AC3E}">
        <p14:creationId xmlns:p14="http://schemas.microsoft.com/office/powerpoint/2010/main" val="35014300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ount Everest in 3D - Experience the Trek to the summit"/>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46321" y="-495301"/>
            <a:ext cx="15524021" cy="7606146"/>
          </a:xfrm>
          <a:prstGeom prst="rect">
            <a:avLst/>
          </a:prstGeom>
        </p:spPr>
      </p:pic>
    </p:spTree>
    <p:extLst>
      <p:ext uri="{BB962C8B-B14F-4D97-AF65-F5344CB8AC3E}">
        <p14:creationId xmlns:p14="http://schemas.microsoft.com/office/powerpoint/2010/main" val="25965406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Khumbu Icefall - Wikipedia"/>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0470700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he MountainWorld™ Blog: Super Sherpas - The Backbone of Himalayan ..."/>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503" y="0"/>
            <a:ext cx="12087497" cy="6858000"/>
          </a:xfrm>
          <a:prstGeom prst="rect">
            <a:avLst/>
          </a:prstGeom>
        </p:spPr>
      </p:pic>
    </p:spTree>
    <p:extLst>
      <p:ext uri="{BB962C8B-B14F-4D97-AF65-F5344CB8AC3E}">
        <p14:creationId xmlns:p14="http://schemas.microsoft.com/office/powerpoint/2010/main" val="89130299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ob McKerrow - Wayfarer: The Hillary Step on Mt. Everest"/>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40" y="1"/>
            <a:ext cx="12283440" cy="6611814"/>
          </a:xfrm>
          <a:prstGeom prst="rect">
            <a:avLst/>
          </a:prstGeom>
        </p:spPr>
      </p:pic>
    </p:spTree>
    <p:extLst>
      <p:ext uri="{BB962C8B-B14F-4D97-AF65-F5344CB8AC3E}">
        <p14:creationId xmlns:p14="http://schemas.microsoft.com/office/powerpoint/2010/main" val="122649420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4" descr="Hillary Step – Wikipedia"/>
          <p:cNvPicPr>
            <a:picLocks noChangeAspect="1"/>
          </p:cNvPicPr>
          <p:nvPr/>
        </p:nvPicPr>
        <p:blipFill>
          <a:blip r:embed="rId2">
            <a:extLst>
              <a:ext uri="{28A0092B-C50C-407E-A947-70E740481C1C}">
                <a14:useLocalDpi xmlns:a14="http://schemas.microsoft.com/office/drawing/2010/main" val="0"/>
              </a:ext>
            </a:extLst>
          </a:blip>
          <a:srcRect l="23529" r="23529"/>
          <a:stretch>
            <a:fillRect/>
          </a:stretch>
        </p:blipFill>
        <p:spPr>
          <a:xfrm>
            <a:off x="0" y="0"/>
            <a:ext cx="12399817" cy="7024255"/>
          </a:xfrm>
          <a:prstGeom prst="roundRect">
            <a:avLst>
              <a:gd name="adj" fmla="val 1858"/>
            </a:avLst>
          </a:prstGeom>
        </p:spPr>
      </p:pic>
    </p:spTree>
    <p:extLst>
      <p:ext uri="{BB962C8B-B14F-4D97-AF65-F5344CB8AC3E}">
        <p14:creationId xmlns:p14="http://schemas.microsoft.com/office/powerpoint/2010/main" val="32431145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hree Steps - Wikipedia"/>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23537260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verest: El desastre de 1996 | AristaSu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800" y="257563"/>
            <a:ext cx="11441723" cy="6237022"/>
          </a:xfrm>
          <a:prstGeom prst="rect">
            <a:avLst/>
          </a:prstGeom>
        </p:spPr>
      </p:pic>
    </p:spTree>
    <p:extLst>
      <p:ext uri="{BB962C8B-B14F-4D97-AF65-F5344CB8AC3E}">
        <p14:creationId xmlns:p14="http://schemas.microsoft.com/office/powerpoint/2010/main" val="341590550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ile:Climbing through the Yellow Band, Mt. Everest, -May 2007 a.jpg ..."/>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504" y="0"/>
            <a:ext cx="12296503" cy="6858000"/>
          </a:xfrm>
          <a:prstGeom prst="rect">
            <a:avLst/>
          </a:prstGeom>
        </p:spPr>
      </p:pic>
    </p:spTree>
    <p:extLst>
      <p:ext uri="{BB962C8B-B14F-4D97-AF65-F5344CB8AC3E}">
        <p14:creationId xmlns:p14="http://schemas.microsoft.com/office/powerpoint/2010/main" val="372143040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Using the Yosemite Decimal System, how difficult is Everest? - The ..."/>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9976802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AM Daily Times - THE VOICE OF THE VOICELES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880" y="187569"/>
            <a:ext cx="11821885" cy="6260123"/>
          </a:xfrm>
          <a:prstGeom prst="rect">
            <a:avLst/>
          </a:prstGeom>
        </p:spPr>
      </p:pic>
    </p:spTree>
    <p:extLst>
      <p:ext uri="{BB962C8B-B14F-4D97-AF65-F5344CB8AC3E}">
        <p14:creationId xmlns:p14="http://schemas.microsoft.com/office/powerpoint/2010/main" val="18238233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39633" y="600892"/>
            <a:ext cx="10894423" cy="6108724"/>
          </a:xfrm>
          <a:prstGeom prst="rect">
            <a:avLst/>
          </a:prstGeom>
          <a:solidFill>
            <a:srgbClr val="92D050"/>
          </a:solidFill>
        </p:spPr>
        <p:txBody>
          <a:bodyPr wrap="square">
            <a:spAutoFit/>
          </a:bodyPr>
          <a:lstStyle/>
          <a:p>
            <a:pPr>
              <a:lnSpc>
                <a:spcPct val="107000"/>
              </a:lnSpc>
              <a:spcAft>
                <a:spcPts val="800"/>
              </a:spcAft>
            </a:pPr>
            <a:r>
              <a:rPr lang="en-US" sz="4800" dirty="0">
                <a:solidFill>
                  <a:srgbClr val="7030A0"/>
                </a:solidFill>
                <a:latin typeface="Calibri" panose="020F0502020204030204" pitchFamily="34" charset="0"/>
                <a:ea typeface="Calibri" panose="020F0502020204030204" pitchFamily="34" charset="0"/>
                <a:cs typeface="Times New Roman" panose="02020603050405020304" pitchFamily="18" charset="0"/>
              </a:rPr>
              <a:t>PLAN FOR THE JOURNEY .</a:t>
            </a:r>
          </a:p>
          <a:p>
            <a:pPr>
              <a:lnSpc>
                <a:spcPct val="107000"/>
              </a:lnSpc>
              <a:spcAft>
                <a:spcPts val="800"/>
              </a:spcAft>
            </a:pPr>
            <a:r>
              <a:rPr lang="en-US" sz="4000" dirty="0">
                <a:solidFill>
                  <a:srgbClr val="0070C0"/>
                </a:solidFill>
                <a:latin typeface="Calibri" panose="020F0502020204030204" pitchFamily="34" charset="0"/>
                <a:ea typeface="Calibri" panose="020F0502020204030204" pitchFamily="34" charset="0"/>
                <a:cs typeface="Times New Roman" panose="02020603050405020304" pitchFamily="18" charset="0"/>
              </a:rPr>
              <a:t>Whether to Artic, </a:t>
            </a:r>
          </a:p>
          <a:p>
            <a:pPr>
              <a:lnSpc>
                <a:spcPct val="107000"/>
              </a:lnSpc>
              <a:spcAft>
                <a:spcPts val="800"/>
              </a:spcAft>
            </a:pPr>
            <a:r>
              <a:rPr lang="en-US" sz="4000" dirty="0">
                <a:solidFill>
                  <a:srgbClr val="0070C0"/>
                </a:solidFill>
                <a:latin typeface="Calibri" panose="020F0502020204030204" pitchFamily="34" charset="0"/>
                <a:ea typeface="Calibri" panose="020F0502020204030204" pitchFamily="34" charset="0"/>
                <a:cs typeface="Times New Roman" panose="02020603050405020304" pitchFamily="18" charset="0"/>
              </a:rPr>
              <a:t>or to tropical jungle, </a:t>
            </a:r>
          </a:p>
          <a:p>
            <a:pPr>
              <a:lnSpc>
                <a:spcPct val="107000"/>
              </a:lnSpc>
              <a:spcAft>
                <a:spcPts val="800"/>
              </a:spcAft>
            </a:pPr>
            <a:r>
              <a:rPr lang="en-US" sz="4000" dirty="0">
                <a:solidFill>
                  <a:srgbClr val="0070C0"/>
                </a:solidFill>
                <a:latin typeface="Calibri" panose="020F0502020204030204" pitchFamily="34" charset="0"/>
                <a:ea typeface="Calibri" panose="020F0502020204030204" pitchFamily="34" charset="0"/>
                <a:cs typeface="Times New Roman" panose="02020603050405020304" pitchFamily="18" charset="0"/>
              </a:rPr>
              <a:t>or to the depths of the sea, </a:t>
            </a:r>
          </a:p>
          <a:p>
            <a:pPr>
              <a:lnSpc>
                <a:spcPct val="107000"/>
              </a:lnSpc>
              <a:spcAft>
                <a:spcPts val="800"/>
              </a:spcAft>
            </a:pPr>
            <a:r>
              <a:rPr lang="en-US" sz="4000" dirty="0">
                <a:solidFill>
                  <a:srgbClr val="0070C0"/>
                </a:solidFill>
                <a:latin typeface="Calibri" panose="020F0502020204030204" pitchFamily="34" charset="0"/>
                <a:ea typeface="Calibri" panose="020F0502020204030204" pitchFamily="34" charset="0"/>
                <a:cs typeface="Times New Roman" panose="02020603050405020304" pitchFamily="18" charset="0"/>
              </a:rPr>
              <a:t>or to the moon                                                                or to Everest </a:t>
            </a:r>
          </a:p>
          <a:p>
            <a:pPr>
              <a:lnSpc>
                <a:spcPct val="107000"/>
              </a:lnSpc>
              <a:spcAft>
                <a:spcPts val="800"/>
              </a:spcAft>
            </a:pPr>
            <a:r>
              <a:rPr lang="en-US" sz="4000" dirty="0">
                <a:solidFill>
                  <a:srgbClr val="0070C0"/>
                </a:solidFill>
                <a:latin typeface="Calibri" panose="020F0502020204030204" pitchFamily="34" charset="0"/>
                <a:ea typeface="Calibri" panose="020F0502020204030204" pitchFamily="34" charset="0"/>
                <a:cs typeface="Times New Roman" panose="02020603050405020304" pitchFamily="18" charset="0"/>
              </a:rPr>
              <a:t>same problems have to be solved. </a:t>
            </a:r>
          </a:p>
          <a:p>
            <a:pPr>
              <a:lnSpc>
                <a:spcPct val="107000"/>
              </a:lnSpc>
              <a:spcAft>
                <a:spcPts val="800"/>
              </a:spcAft>
            </a:pPr>
            <a:endParaRPr lang="en-US" sz="4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9723738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Using the Yosemite Decimal System, how difficult is Everest? - The ..."/>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84295048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ile:North ridge.JPG - Wikimedia Common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503" y="0"/>
            <a:ext cx="12087497" cy="6858000"/>
          </a:xfrm>
          <a:prstGeom prst="rect">
            <a:avLst/>
          </a:prstGeom>
        </p:spPr>
      </p:pic>
    </p:spTree>
    <p:extLst>
      <p:ext uri="{BB962C8B-B14F-4D97-AF65-F5344CB8AC3E}">
        <p14:creationId xmlns:p14="http://schemas.microsoft.com/office/powerpoint/2010/main" val="422090960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ummit - Wikipedia"/>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3691" y="304800"/>
            <a:ext cx="12048309" cy="6553199"/>
          </a:xfrm>
          <a:prstGeom prst="rect">
            <a:avLst/>
          </a:prstGeom>
        </p:spPr>
      </p:pic>
    </p:spTree>
    <p:extLst>
      <p:ext uri="{BB962C8B-B14F-4D97-AF65-F5344CB8AC3E}">
        <p14:creationId xmlns:p14="http://schemas.microsoft.com/office/powerpoint/2010/main" val="403812013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44137" y="1123405"/>
            <a:ext cx="11129555" cy="4574586"/>
          </a:xfrm>
          <a:prstGeom prst="rect">
            <a:avLst/>
          </a:prstGeom>
          <a:solidFill>
            <a:schemeClr val="bg1">
              <a:lumMod val="65000"/>
            </a:schemeClr>
          </a:solidFill>
        </p:spPr>
        <p:txBody>
          <a:bodyPr wrap="square">
            <a:spAutoFit/>
          </a:bodyPr>
          <a:lstStyle/>
          <a:p>
            <a:pPr lvl="0" algn="ctr"/>
            <a:r>
              <a:rPr lang="en-US" sz="4800" b="1" dirty="0">
                <a:solidFill>
                  <a:srgbClr val="FF0000"/>
                </a:solidFill>
                <a:latin typeface="Algerian" panose="04020705040A02060702" pitchFamily="82" charset="0"/>
              </a:rPr>
              <a:t>QUALITIES   </a:t>
            </a:r>
            <a:r>
              <a:rPr lang="en-US" sz="4800" b="1" dirty="0" err="1">
                <a:solidFill>
                  <a:srgbClr val="FF0000"/>
                </a:solidFill>
                <a:latin typeface="Algerian" panose="04020705040A02060702" pitchFamily="82" charset="0"/>
              </a:rPr>
              <a:t>rEQUIRED</a:t>
            </a:r>
            <a:endParaRPr lang="en-US" sz="4800" dirty="0">
              <a:solidFill>
                <a:prstClr val="black"/>
              </a:solidFill>
              <a:latin typeface="Algerian" panose="04020705040A02060702" pitchFamily="82" charset="0"/>
            </a:endParaRPr>
          </a:p>
          <a:p>
            <a:pPr lvl="0" defTabSz="914400">
              <a:lnSpc>
                <a:spcPct val="90000"/>
              </a:lnSpc>
              <a:spcBef>
                <a:spcPts val="1000"/>
              </a:spcBef>
            </a:pPr>
            <a:endParaRPr lang="en-US" sz="2400" dirty="0">
              <a:solidFill>
                <a:srgbClr val="7030A0"/>
              </a:solidFill>
              <a:latin typeface="Algerian" panose="04020705040A02060702" pitchFamily="82" charset="0"/>
            </a:endParaRPr>
          </a:p>
          <a:p>
            <a:pPr lvl="0" defTabSz="914400">
              <a:lnSpc>
                <a:spcPct val="90000"/>
              </a:lnSpc>
              <a:spcBef>
                <a:spcPts val="1000"/>
              </a:spcBef>
            </a:pPr>
            <a:r>
              <a:rPr lang="en-US" sz="4000" dirty="0">
                <a:solidFill>
                  <a:srgbClr val="7030A0"/>
                </a:solidFill>
                <a:latin typeface="Algerian" panose="04020705040A02060702" pitchFamily="82" charset="0"/>
              </a:rPr>
              <a:t>PASSION                                          DRIVE</a:t>
            </a:r>
          </a:p>
          <a:p>
            <a:pPr lvl="0" defTabSz="914400">
              <a:lnSpc>
                <a:spcPct val="90000"/>
              </a:lnSpc>
              <a:spcBef>
                <a:spcPts val="1000"/>
              </a:spcBef>
            </a:pPr>
            <a:r>
              <a:rPr lang="en-US" sz="4000" dirty="0">
                <a:solidFill>
                  <a:srgbClr val="7030A0"/>
                </a:solidFill>
                <a:latin typeface="Algerian" panose="04020705040A02060702" pitchFamily="82" charset="0"/>
              </a:rPr>
              <a:t>UNDYING SPIRIT                             DETERMINAION</a:t>
            </a:r>
          </a:p>
          <a:p>
            <a:pPr lvl="0" defTabSz="914400">
              <a:lnSpc>
                <a:spcPct val="90000"/>
              </a:lnSpc>
              <a:spcBef>
                <a:spcPts val="1000"/>
              </a:spcBef>
            </a:pPr>
            <a:r>
              <a:rPr lang="en-US" sz="4000" dirty="0">
                <a:solidFill>
                  <a:srgbClr val="7030A0"/>
                </a:solidFill>
                <a:latin typeface="Algerian" panose="04020705040A02060702" pitchFamily="82" charset="0"/>
              </a:rPr>
              <a:t>COURAGE                                        INSPIRATION</a:t>
            </a:r>
          </a:p>
          <a:p>
            <a:pPr lvl="0" defTabSz="914400">
              <a:lnSpc>
                <a:spcPct val="90000"/>
              </a:lnSpc>
              <a:spcBef>
                <a:spcPts val="1000"/>
              </a:spcBef>
            </a:pPr>
            <a:r>
              <a:rPr lang="en-US" sz="4000" dirty="0">
                <a:solidFill>
                  <a:srgbClr val="7030A0"/>
                </a:solidFill>
                <a:latin typeface="Algerian" panose="04020705040A02060702" pitchFamily="82" charset="0"/>
              </a:rPr>
              <a:t>PHYSICAL FITNESS                                           </a:t>
            </a:r>
            <a:r>
              <a:rPr lang="en-US" sz="4000" dirty="0" err="1">
                <a:solidFill>
                  <a:srgbClr val="7030A0"/>
                </a:solidFill>
                <a:latin typeface="Algerian" panose="04020705040A02060702" pitchFamily="82" charset="0"/>
              </a:rPr>
              <a:t>sELF-satisfaction</a:t>
            </a:r>
            <a:r>
              <a:rPr lang="en-US" sz="4000" dirty="0">
                <a:solidFill>
                  <a:srgbClr val="7030A0"/>
                </a:solidFill>
                <a:latin typeface="Algerian" panose="04020705040A02060702" pitchFamily="82" charset="0"/>
              </a:rPr>
              <a:t> PERSEVERENCE</a:t>
            </a:r>
          </a:p>
        </p:txBody>
      </p:sp>
      <p:sp>
        <p:nvSpPr>
          <p:cNvPr id="3" name="Explosion 1 2"/>
          <p:cNvSpPr/>
          <p:nvPr/>
        </p:nvSpPr>
        <p:spPr>
          <a:xfrm>
            <a:off x="9653451" y="2053480"/>
            <a:ext cx="809897" cy="1005840"/>
          </a:xfrm>
          <a:prstGeom prst="irregularSeal1">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410206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verest Image: Creator Says More Must Be Done To Tackle Climate Change ..."/>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7374000"/>
          </a:xfrm>
          <a:prstGeom prst="rect">
            <a:avLst/>
          </a:prstGeom>
        </p:spPr>
      </p:pic>
    </p:spTree>
    <p:extLst>
      <p:ext uri="{BB962C8B-B14F-4D97-AF65-F5344CB8AC3E}">
        <p14:creationId xmlns:p14="http://schemas.microsoft.com/office/powerpoint/2010/main" val="61823221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7566" y="156754"/>
            <a:ext cx="12074434" cy="7470378"/>
          </a:xfrm>
          <a:prstGeom prst="rect">
            <a:avLst/>
          </a:prstGeom>
          <a:solidFill>
            <a:schemeClr val="bg2">
              <a:lumMod val="75000"/>
            </a:schemeClr>
          </a:solidFill>
        </p:spPr>
        <p:txBody>
          <a:bodyPr wrap="square">
            <a:spAutoFit/>
          </a:bodyPr>
          <a:lstStyle/>
          <a:p>
            <a:pPr>
              <a:lnSpc>
                <a:spcPct val="107000"/>
              </a:lnSpc>
              <a:spcAft>
                <a:spcPts val="800"/>
              </a:spcAft>
            </a:pPr>
            <a:r>
              <a:rPr lang="en-US" sz="4000" dirty="0">
                <a:latin typeface="Calibri" panose="020F0502020204030204" pitchFamily="34" charset="0"/>
                <a:ea typeface="Calibri" panose="020F0502020204030204" pitchFamily="34" charset="0"/>
                <a:cs typeface="Times New Roman" panose="02020603050405020304" pitchFamily="18" charset="0"/>
              </a:rPr>
              <a:t>Mount Kilimanjaro in Africa Tanzania</a:t>
            </a:r>
          </a:p>
          <a:p>
            <a:pPr>
              <a:lnSpc>
                <a:spcPct val="107000"/>
              </a:lnSpc>
              <a:spcAft>
                <a:spcPts val="800"/>
              </a:spcAft>
            </a:pPr>
            <a:r>
              <a:rPr lang="en-US" sz="4000" dirty="0">
                <a:latin typeface="Calibri" panose="020F0502020204030204" pitchFamily="34" charset="0"/>
                <a:ea typeface="Calibri" panose="020F0502020204030204" pitchFamily="34" charset="0"/>
                <a:cs typeface="Times New Roman" panose="02020603050405020304" pitchFamily="18" charset="0"/>
              </a:rPr>
              <a:t>Mount Elbrus Europe Russia</a:t>
            </a:r>
          </a:p>
          <a:p>
            <a:pPr>
              <a:lnSpc>
                <a:spcPct val="107000"/>
              </a:lnSpc>
              <a:spcAft>
                <a:spcPts val="800"/>
              </a:spcAft>
            </a:pPr>
            <a:r>
              <a:rPr lang="en-US" sz="4000" dirty="0">
                <a:latin typeface="Calibri" panose="020F0502020204030204" pitchFamily="34" charset="0"/>
                <a:ea typeface="Calibri" panose="020F0502020204030204" pitchFamily="34" charset="0"/>
                <a:cs typeface="Times New Roman" panose="02020603050405020304" pitchFamily="18" charset="0"/>
              </a:rPr>
              <a:t>Mount McKinley Denali  North America</a:t>
            </a:r>
          </a:p>
          <a:p>
            <a:pPr>
              <a:lnSpc>
                <a:spcPct val="107000"/>
              </a:lnSpc>
              <a:spcAft>
                <a:spcPts val="800"/>
              </a:spcAft>
            </a:pPr>
            <a:r>
              <a:rPr lang="en-US" sz="4000" dirty="0">
                <a:latin typeface="Calibri" panose="020F0502020204030204" pitchFamily="34" charset="0"/>
                <a:ea typeface="Calibri" panose="020F0502020204030204" pitchFamily="34" charset="0"/>
                <a:cs typeface="Times New Roman" panose="02020603050405020304" pitchFamily="18" charset="0"/>
              </a:rPr>
              <a:t>Mount Vinson Massif</a:t>
            </a:r>
          </a:p>
          <a:p>
            <a:pPr>
              <a:lnSpc>
                <a:spcPct val="107000"/>
              </a:lnSpc>
              <a:spcAft>
                <a:spcPts val="800"/>
              </a:spcAft>
            </a:pPr>
            <a:r>
              <a:rPr lang="en-US" sz="4000" dirty="0">
                <a:latin typeface="Calibri" panose="020F0502020204030204" pitchFamily="34" charset="0"/>
                <a:ea typeface="Calibri" panose="020F0502020204030204" pitchFamily="34" charset="0"/>
                <a:cs typeface="Times New Roman" panose="02020603050405020304" pitchFamily="18" charset="0"/>
              </a:rPr>
              <a:t>Aconcagua in Argentina</a:t>
            </a:r>
          </a:p>
          <a:p>
            <a:pPr>
              <a:lnSpc>
                <a:spcPct val="107000"/>
              </a:lnSpc>
              <a:spcAft>
                <a:spcPts val="800"/>
              </a:spcAft>
            </a:pPr>
            <a:r>
              <a:rPr lang="en-US" sz="4000" dirty="0" err="1">
                <a:latin typeface="Calibri" panose="020F0502020204030204" pitchFamily="34" charset="0"/>
                <a:ea typeface="Calibri" panose="020F0502020204030204" pitchFamily="34" charset="0"/>
                <a:cs typeface="Times New Roman" panose="02020603050405020304" pitchFamily="18" charset="0"/>
              </a:rPr>
              <a:t>Puncak</a:t>
            </a:r>
            <a:r>
              <a:rPr lang="en-US" sz="4000" dirty="0">
                <a:latin typeface="Calibri" panose="020F0502020204030204" pitchFamily="34" charset="0"/>
                <a:ea typeface="Calibri" panose="020F0502020204030204" pitchFamily="34" charset="0"/>
                <a:cs typeface="Times New Roman" panose="02020603050405020304" pitchFamily="18" charset="0"/>
              </a:rPr>
              <a:t> Jaya Indonesia</a:t>
            </a:r>
          </a:p>
          <a:p>
            <a:pPr>
              <a:lnSpc>
                <a:spcPct val="107000"/>
              </a:lnSpc>
              <a:spcAft>
                <a:spcPts val="800"/>
              </a:spcAft>
            </a:pPr>
            <a:r>
              <a:rPr lang="en-US" sz="4000" dirty="0">
                <a:latin typeface="Calibri" panose="020F0502020204030204" pitchFamily="34" charset="0"/>
                <a:ea typeface="Calibri" panose="020F0502020204030204" pitchFamily="34" charset="0"/>
                <a:cs typeface="Times New Roman" panose="02020603050405020304" pitchFamily="18" charset="0"/>
              </a:rPr>
              <a:t>Mount Kosciuszko in Australia</a:t>
            </a:r>
          </a:p>
          <a:p>
            <a:pPr>
              <a:lnSpc>
                <a:spcPct val="107000"/>
              </a:lnSpc>
              <a:spcAft>
                <a:spcPts val="800"/>
              </a:spcAft>
            </a:pPr>
            <a:r>
              <a:rPr lang="en-US" sz="4000" dirty="0">
                <a:latin typeface="Calibri" panose="020F0502020204030204" pitchFamily="34" charset="0"/>
                <a:ea typeface="Calibri" panose="020F0502020204030204" pitchFamily="34" charset="0"/>
                <a:cs typeface="Times New Roman" panose="02020603050405020304" pitchFamily="18" charset="0"/>
              </a:rPr>
              <a:t>Mount Everest</a:t>
            </a:r>
          </a:p>
          <a:p>
            <a:pPr>
              <a:lnSpc>
                <a:spcPct val="107000"/>
              </a:lnSpc>
              <a:spcAft>
                <a:spcPts val="800"/>
              </a:spcAft>
            </a:pPr>
            <a:r>
              <a:rPr lang="en-US" sz="4000" dirty="0">
                <a:latin typeface="Calibri" panose="020F0502020204030204" pitchFamily="34" charset="0"/>
                <a:ea typeface="Calibri" panose="020F0502020204030204" pitchFamily="34" charset="0"/>
                <a:cs typeface="Times New Roman" panose="02020603050405020304" pitchFamily="18" charset="0"/>
              </a:rPr>
              <a:t> </a:t>
            </a:r>
          </a:p>
          <a:p>
            <a:pPr>
              <a:lnSpc>
                <a:spcPct val="107000"/>
              </a:lnSpc>
              <a:spcAft>
                <a:spcPts val="800"/>
              </a:spcAft>
            </a:pPr>
            <a:r>
              <a:rPr lang="en-US" sz="3200" dirty="0">
                <a:latin typeface="Calibri" panose="020F0502020204030204" pitchFamily="34" charset="0"/>
                <a:ea typeface="Calibri" panose="020F0502020204030204" pitchFamily="34" charset="0"/>
                <a:cs typeface="Times New Roman" panose="02020603050405020304" pitchFamily="18" charset="0"/>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7597262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18456" y="862148"/>
            <a:ext cx="10306596" cy="4770537"/>
          </a:xfrm>
          <a:prstGeom prst="rect">
            <a:avLst/>
          </a:prstGeom>
          <a:solidFill>
            <a:schemeClr val="bg2">
              <a:lumMod val="75000"/>
            </a:schemeClr>
          </a:solidFill>
        </p:spPr>
        <p:txBody>
          <a:bodyPr wrap="square" rtlCol="0">
            <a:spAutoFit/>
          </a:bodyPr>
          <a:lstStyle/>
          <a:p>
            <a:pPr algn="ctr"/>
            <a:endParaRPr lang="en-US" sz="2000" b="1" dirty="0">
              <a:solidFill>
                <a:srgbClr val="7030A0"/>
              </a:solidFill>
            </a:endParaRPr>
          </a:p>
          <a:p>
            <a:pPr algn="ctr"/>
            <a:r>
              <a:rPr lang="en-US" sz="2000" b="1" dirty="0">
                <a:solidFill>
                  <a:srgbClr val="7030A0"/>
                </a:solidFill>
              </a:rPr>
              <a:t>PRESENTED </a:t>
            </a:r>
          </a:p>
          <a:p>
            <a:pPr algn="ctr"/>
            <a:r>
              <a:rPr lang="en-US" sz="2000" b="1" dirty="0">
                <a:solidFill>
                  <a:srgbClr val="7030A0"/>
                </a:solidFill>
              </a:rPr>
              <a:t>BY </a:t>
            </a:r>
          </a:p>
          <a:p>
            <a:pPr algn="ctr"/>
            <a:endParaRPr lang="en-US" sz="2000" b="1" dirty="0">
              <a:solidFill>
                <a:srgbClr val="7030A0"/>
              </a:solidFill>
            </a:endParaRPr>
          </a:p>
          <a:p>
            <a:pPr algn="ctr"/>
            <a:r>
              <a:rPr lang="en-US" sz="2800" b="1" dirty="0">
                <a:solidFill>
                  <a:srgbClr val="7030A0"/>
                </a:solidFill>
              </a:rPr>
              <a:t>SASIKALA S.</a:t>
            </a:r>
          </a:p>
          <a:p>
            <a:pPr algn="ctr"/>
            <a:r>
              <a:rPr lang="en-US" sz="1600" b="1" dirty="0">
                <a:solidFill>
                  <a:srgbClr val="7030A0"/>
                </a:solidFill>
              </a:rPr>
              <a:t>HEAD MISTRESS</a:t>
            </a:r>
          </a:p>
          <a:p>
            <a:pPr algn="ctr"/>
            <a:endParaRPr lang="en-US" sz="2000" b="1" dirty="0">
              <a:solidFill>
                <a:srgbClr val="7030A0"/>
              </a:solidFill>
            </a:endParaRPr>
          </a:p>
          <a:p>
            <a:pPr algn="ctr"/>
            <a:r>
              <a:rPr lang="en-US" sz="2000" b="1" dirty="0">
                <a:solidFill>
                  <a:schemeClr val="accent1">
                    <a:lumMod val="75000"/>
                  </a:schemeClr>
                </a:solidFill>
              </a:rPr>
              <a:t>MANILAL M. MEHTA GIRLS’ HIGHER SECONDARY SCHOOL</a:t>
            </a:r>
          </a:p>
          <a:p>
            <a:pPr algn="ctr"/>
            <a:r>
              <a:rPr lang="en-US" sz="2000" b="1" dirty="0">
                <a:solidFill>
                  <a:schemeClr val="accent1">
                    <a:lumMod val="75000"/>
                  </a:schemeClr>
                </a:solidFill>
              </a:rPr>
              <a:t>CHENNAI-3.</a:t>
            </a:r>
          </a:p>
          <a:p>
            <a:pPr algn="ctr"/>
            <a:endParaRPr lang="en-US" sz="2000" b="1" dirty="0">
              <a:solidFill>
                <a:srgbClr val="7030A0"/>
              </a:solidFill>
            </a:endParaRPr>
          </a:p>
          <a:p>
            <a:pPr algn="ctr"/>
            <a:endParaRPr lang="en-US" sz="2000" b="1" dirty="0">
              <a:solidFill>
                <a:srgbClr val="7030A0"/>
              </a:solidFill>
            </a:endParaRPr>
          </a:p>
          <a:p>
            <a:pPr algn="ctr"/>
            <a:endParaRPr lang="en-US" sz="2000" b="1" dirty="0">
              <a:solidFill>
                <a:srgbClr val="7030A0"/>
              </a:solidFill>
            </a:endParaRPr>
          </a:p>
          <a:p>
            <a:pPr algn="ctr"/>
            <a:endParaRPr lang="en-US" sz="2000" b="1" dirty="0">
              <a:solidFill>
                <a:srgbClr val="7030A0"/>
              </a:solidFill>
            </a:endParaRPr>
          </a:p>
          <a:p>
            <a:pPr algn="ctr"/>
            <a:r>
              <a:rPr lang="en-US" sz="2000" b="1" dirty="0">
                <a:solidFill>
                  <a:srgbClr val="7030A0"/>
                </a:solidFill>
              </a:rPr>
              <a:t> THANK YOU</a:t>
            </a:r>
          </a:p>
          <a:p>
            <a:pPr algn="ctr"/>
            <a:endParaRPr lang="en-US" sz="2000" b="1" dirty="0">
              <a:solidFill>
                <a:srgbClr val="7030A0"/>
              </a:solidFill>
            </a:endParaRPr>
          </a:p>
        </p:txBody>
      </p:sp>
    </p:spTree>
    <p:extLst>
      <p:ext uri="{BB962C8B-B14F-4D97-AF65-F5344CB8AC3E}">
        <p14:creationId xmlns:p14="http://schemas.microsoft.com/office/powerpoint/2010/main" val="22940487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9820" y="652138"/>
            <a:ext cx="11629293" cy="5632311"/>
          </a:xfrm>
          <a:prstGeom prst="rect">
            <a:avLst/>
          </a:prstGeom>
          <a:solidFill>
            <a:schemeClr val="tx2">
              <a:lumMod val="50000"/>
            </a:schemeClr>
          </a:solidFill>
          <a:ln>
            <a:solidFill>
              <a:srgbClr val="FFFF00"/>
            </a:solidFill>
          </a:ln>
        </p:spPr>
        <p:txBody>
          <a:bodyPr wrap="square">
            <a:spAutoFit/>
          </a:bodyPr>
          <a:lstStyle/>
          <a:p>
            <a:r>
              <a:rPr lang="en-US" sz="4000" dirty="0">
                <a:solidFill>
                  <a:schemeClr val="bg1"/>
                </a:solidFill>
                <a:latin typeface="+mj-lt"/>
              </a:rPr>
              <a:t>Purpose of expedition</a:t>
            </a:r>
          </a:p>
          <a:p>
            <a:r>
              <a:rPr lang="en-US" sz="4000" dirty="0">
                <a:solidFill>
                  <a:schemeClr val="bg1"/>
                </a:solidFill>
                <a:latin typeface="+mj-lt"/>
              </a:rPr>
              <a:t>How many people can go?</a:t>
            </a:r>
          </a:p>
          <a:p>
            <a:r>
              <a:rPr lang="en-US" sz="4000" dirty="0">
                <a:solidFill>
                  <a:schemeClr val="bg1"/>
                </a:solidFill>
                <a:latin typeface="+mj-lt"/>
              </a:rPr>
              <a:t>Who shall they be?</a:t>
            </a:r>
          </a:p>
          <a:p>
            <a:r>
              <a:rPr lang="en-US" sz="4000" dirty="0">
                <a:solidFill>
                  <a:schemeClr val="bg1"/>
                </a:solidFill>
                <a:latin typeface="+mj-lt"/>
              </a:rPr>
              <a:t>How will they travel?</a:t>
            </a:r>
          </a:p>
          <a:p>
            <a:r>
              <a:rPr lang="en-US" sz="4000" dirty="0">
                <a:solidFill>
                  <a:schemeClr val="bg1"/>
                </a:solidFill>
                <a:latin typeface="+mj-lt"/>
              </a:rPr>
              <a:t>What equipment will they need, and how and where can it be obtained?</a:t>
            </a:r>
          </a:p>
          <a:p>
            <a:r>
              <a:rPr lang="en-US" sz="4000" dirty="0">
                <a:solidFill>
                  <a:schemeClr val="bg1"/>
                </a:solidFill>
                <a:latin typeface="+mj-lt"/>
              </a:rPr>
              <a:t>Choice of members.</a:t>
            </a:r>
          </a:p>
          <a:p>
            <a:r>
              <a:rPr lang="en-US" sz="4000" dirty="0">
                <a:solidFill>
                  <a:schemeClr val="bg1"/>
                </a:solidFill>
                <a:latin typeface="+mj-lt"/>
              </a:rPr>
              <a:t>Team first and himself last.</a:t>
            </a:r>
          </a:p>
          <a:p>
            <a:r>
              <a:rPr lang="en-US" sz="4000" dirty="0">
                <a:solidFill>
                  <a:schemeClr val="bg1"/>
                </a:solidFill>
                <a:latin typeface="+mj-lt"/>
              </a:rPr>
              <a:t>Supplies of food.</a:t>
            </a:r>
          </a:p>
        </p:txBody>
      </p:sp>
    </p:spTree>
    <p:extLst>
      <p:ext uri="{BB962C8B-B14F-4D97-AF65-F5344CB8AC3E}">
        <p14:creationId xmlns:p14="http://schemas.microsoft.com/office/powerpoint/2010/main" val="1177703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9451" y="339634"/>
            <a:ext cx="11456126" cy="5874429"/>
          </a:xfrm>
          <a:prstGeom prst="rect">
            <a:avLst/>
          </a:prstGeom>
        </p:spPr>
        <p:txBody>
          <a:bodyPr wrap="square">
            <a:spAutoFit/>
          </a:bodyPr>
          <a:lstStyle/>
          <a:p>
            <a:pPr>
              <a:lnSpc>
                <a:spcPct val="107000"/>
              </a:lnSpc>
              <a:spcAft>
                <a:spcPts val="800"/>
              </a:spcAft>
            </a:pPr>
            <a:r>
              <a:rPr lang="en-US" sz="4000" dirty="0">
                <a:latin typeface="Calibri" panose="020F0502020204030204" pitchFamily="34" charset="0"/>
                <a:ea typeface="Calibri" panose="020F0502020204030204" pitchFamily="34" charset="0"/>
                <a:cs typeface="Times New Roman" panose="02020603050405020304" pitchFamily="18" charset="0"/>
              </a:rPr>
              <a:t>Edmund Hillary  of New Zealand</a:t>
            </a:r>
          </a:p>
          <a:p>
            <a:pPr>
              <a:lnSpc>
                <a:spcPct val="107000"/>
              </a:lnSpc>
              <a:spcAft>
                <a:spcPts val="800"/>
              </a:spcAft>
            </a:pPr>
            <a:r>
              <a:rPr lang="en-US" sz="4000" dirty="0" err="1">
                <a:latin typeface="Calibri" panose="020F0502020204030204" pitchFamily="34" charset="0"/>
                <a:ea typeface="Calibri" panose="020F0502020204030204" pitchFamily="34" charset="0"/>
                <a:cs typeface="Times New Roman" panose="02020603050405020304" pitchFamily="18" charset="0"/>
              </a:rPr>
              <a:t>Tenzing</a:t>
            </a:r>
            <a:r>
              <a:rPr lang="en-US" sz="4000" dirty="0">
                <a:latin typeface="Calibri" panose="020F0502020204030204" pitchFamily="34" charset="0"/>
                <a:ea typeface="Calibri" panose="020F0502020204030204" pitchFamily="34" charset="0"/>
                <a:cs typeface="Times New Roman" panose="02020603050405020304" pitchFamily="18" charset="0"/>
              </a:rPr>
              <a:t>  Norgay a Sherpa of Nepal</a:t>
            </a:r>
          </a:p>
          <a:p>
            <a:pPr>
              <a:lnSpc>
                <a:spcPct val="107000"/>
              </a:lnSpc>
              <a:spcAft>
                <a:spcPts val="800"/>
              </a:spcAft>
            </a:pPr>
            <a:r>
              <a:rPr lang="en-US" sz="4000" dirty="0">
                <a:latin typeface="Calibri" panose="020F0502020204030204" pitchFamily="34" charset="0"/>
                <a:ea typeface="Calibri" panose="020F0502020204030204" pitchFamily="34" charset="0"/>
                <a:cs typeface="Times New Roman" panose="02020603050405020304" pitchFamily="18" charset="0"/>
              </a:rPr>
              <a:t>STORY OF TRIUMP is not the story of two men alone.</a:t>
            </a:r>
          </a:p>
          <a:p>
            <a:pPr>
              <a:lnSpc>
                <a:spcPct val="107000"/>
              </a:lnSpc>
              <a:spcAft>
                <a:spcPts val="800"/>
              </a:spcAft>
            </a:pPr>
            <a:r>
              <a:rPr lang="en-US" sz="4000" dirty="0">
                <a:latin typeface="Calibri" panose="020F0502020204030204" pitchFamily="34" charset="0"/>
                <a:ea typeface="Calibri" panose="020F0502020204030204" pitchFamily="34" charset="0"/>
                <a:cs typeface="Times New Roman" panose="02020603050405020304" pitchFamily="18" charset="0"/>
              </a:rPr>
              <a:t>Mount Everest 29,200 feet.</a:t>
            </a:r>
          </a:p>
          <a:p>
            <a:pPr>
              <a:lnSpc>
                <a:spcPct val="107000"/>
              </a:lnSpc>
              <a:spcAft>
                <a:spcPts val="800"/>
              </a:spcAft>
            </a:pPr>
            <a:r>
              <a:rPr lang="en-US" sz="4000" dirty="0">
                <a:latin typeface="Calibri" panose="020F0502020204030204" pitchFamily="34" charset="0"/>
                <a:ea typeface="Calibri" panose="020F0502020204030204" pitchFamily="34" charset="0"/>
                <a:cs typeface="Times New Roman" panose="02020603050405020304" pitchFamily="18" charset="0"/>
              </a:rPr>
              <a:t>It is huge when compared with other mountains in Europe and Britain.</a:t>
            </a:r>
          </a:p>
          <a:p>
            <a:pPr>
              <a:lnSpc>
                <a:spcPct val="107000"/>
              </a:lnSpc>
              <a:spcAft>
                <a:spcPts val="800"/>
              </a:spcAft>
            </a:pPr>
            <a:r>
              <a:rPr lang="en-US" sz="4000" dirty="0">
                <a:latin typeface="Calibri" panose="020F0502020204030204" pitchFamily="34" charset="0"/>
                <a:ea typeface="Calibri" panose="020F0502020204030204" pitchFamily="34" charset="0"/>
                <a:cs typeface="Times New Roman" panose="02020603050405020304" pitchFamily="18" charset="0"/>
              </a:rPr>
              <a:t>It is in the eastern part of the Himalayan range- 1,500 miles long.</a:t>
            </a:r>
            <a:endParaRPr lang="en-US" sz="4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316122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79269" y="718457"/>
            <a:ext cx="10816045" cy="5068760"/>
          </a:xfrm>
          <a:prstGeom prst="rect">
            <a:avLst/>
          </a:prstGeom>
        </p:spPr>
        <p:txBody>
          <a:bodyPr wrap="square">
            <a:spAutoFit/>
          </a:bodyPr>
          <a:lstStyle/>
          <a:p>
            <a:pPr>
              <a:lnSpc>
                <a:spcPct val="107000"/>
              </a:lnSpc>
              <a:spcAft>
                <a:spcPts val="800"/>
              </a:spcAft>
            </a:pPr>
            <a:r>
              <a:rPr lang="en-US" sz="4000" dirty="0">
                <a:latin typeface="Times New Roman" panose="02020603050405020304" pitchFamily="18" charset="0"/>
                <a:ea typeface="Calibri" panose="020F0502020204030204" pitchFamily="34" charset="0"/>
                <a:cs typeface="Times New Roman" panose="02020603050405020304" pitchFamily="18" charset="0"/>
              </a:rPr>
              <a:t>On the North – Tibet</a:t>
            </a:r>
          </a:p>
          <a:p>
            <a:pPr>
              <a:lnSpc>
                <a:spcPct val="107000"/>
              </a:lnSpc>
              <a:spcAft>
                <a:spcPts val="800"/>
              </a:spcAft>
            </a:pPr>
            <a:r>
              <a:rPr lang="en-US" sz="4000" dirty="0">
                <a:latin typeface="Times New Roman" panose="02020603050405020304" pitchFamily="18" charset="0"/>
                <a:ea typeface="Calibri" panose="020F0502020204030204" pitchFamily="34" charset="0"/>
                <a:cs typeface="Times New Roman" panose="02020603050405020304" pitchFamily="18" charset="0"/>
              </a:rPr>
              <a:t>On the south -  Nepal . </a:t>
            </a:r>
          </a:p>
          <a:p>
            <a:pPr>
              <a:lnSpc>
                <a:spcPct val="107000"/>
              </a:lnSpc>
              <a:spcAft>
                <a:spcPts val="800"/>
              </a:spcAft>
            </a:pPr>
            <a:r>
              <a:rPr lang="en-US" sz="4000" dirty="0">
                <a:latin typeface="Times New Roman" panose="02020603050405020304" pitchFamily="18" charset="0"/>
                <a:ea typeface="Calibri" panose="020F0502020204030204" pitchFamily="34" charset="0"/>
                <a:cs typeface="Times New Roman" panose="02020603050405020304" pitchFamily="18" charset="0"/>
              </a:rPr>
              <a:t>No one outside the countries knew anything of giant mountain. </a:t>
            </a:r>
          </a:p>
          <a:p>
            <a:pPr>
              <a:lnSpc>
                <a:spcPct val="107000"/>
              </a:lnSpc>
              <a:spcAft>
                <a:spcPts val="800"/>
              </a:spcAft>
            </a:pPr>
            <a:endParaRPr lang="en-US" sz="40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en-US" sz="4000" dirty="0">
                <a:latin typeface="Times New Roman" panose="02020603050405020304" pitchFamily="18" charset="0"/>
                <a:ea typeface="Calibri" panose="020F0502020204030204" pitchFamily="34" charset="0"/>
                <a:cs typeface="Times New Roman" panose="02020603050405020304" pitchFamily="18" charset="0"/>
              </a:rPr>
              <a:t>Tibetans called it </a:t>
            </a:r>
            <a:r>
              <a:rPr lang="en-US" sz="4000" dirty="0" err="1">
                <a:latin typeface="Times New Roman" panose="02020603050405020304" pitchFamily="18" charset="0"/>
                <a:ea typeface="Calibri" panose="020F0502020204030204" pitchFamily="34" charset="0"/>
                <a:cs typeface="Times New Roman" panose="02020603050405020304" pitchFamily="18" charset="0"/>
              </a:rPr>
              <a:t>Chomolungma</a:t>
            </a:r>
            <a:r>
              <a:rPr lang="en-US" sz="4000" dirty="0">
                <a:latin typeface="Times New Roman" panose="02020603050405020304" pitchFamily="18" charset="0"/>
                <a:ea typeface="Calibri" panose="020F0502020204030204" pitchFamily="34" charset="0"/>
                <a:cs typeface="Times New Roman" panose="02020603050405020304" pitchFamily="18" charset="0"/>
              </a:rPr>
              <a:t>, which means “Goddess Mother of the World”</a:t>
            </a:r>
          </a:p>
        </p:txBody>
      </p:sp>
    </p:spTree>
    <p:extLst>
      <p:ext uri="{BB962C8B-B14F-4D97-AF65-F5344CB8AC3E}">
        <p14:creationId xmlns:p14="http://schemas.microsoft.com/office/powerpoint/2010/main" val="6018097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22515" y="587829"/>
            <a:ext cx="10763794" cy="5669244"/>
          </a:xfrm>
          <a:prstGeom prst="rect">
            <a:avLst/>
          </a:prstGeom>
        </p:spPr>
        <p:txBody>
          <a:bodyPr wrap="square">
            <a:spAutoFit/>
          </a:bodyPr>
          <a:lstStyle/>
          <a:p>
            <a:pPr>
              <a:lnSpc>
                <a:spcPct val="107000"/>
              </a:lnSpc>
              <a:spcAft>
                <a:spcPts val="800"/>
              </a:spcAft>
            </a:pPr>
            <a:r>
              <a:rPr lang="en-US" sz="4000" dirty="0">
                <a:latin typeface="Calibri" panose="020F0502020204030204" pitchFamily="34" charset="0"/>
                <a:ea typeface="Calibri" panose="020F0502020204030204" pitchFamily="34" charset="0"/>
                <a:cs typeface="Times New Roman" panose="02020603050405020304" pitchFamily="18" charset="0"/>
              </a:rPr>
              <a:t>1849 –</a:t>
            </a:r>
          </a:p>
          <a:p>
            <a:pPr>
              <a:lnSpc>
                <a:spcPct val="107000"/>
              </a:lnSpc>
              <a:spcAft>
                <a:spcPts val="800"/>
              </a:spcAft>
            </a:pPr>
            <a:r>
              <a:rPr lang="en-US" sz="4000" dirty="0">
                <a:latin typeface="Calibri" panose="020F0502020204030204" pitchFamily="34" charset="0"/>
                <a:ea typeface="Calibri" panose="020F0502020204030204" pitchFamily="34" charset="0"/>
                <a:cs typeface="Times New Roman" panose="02020603050405020304" pitchFamily="18" charset="0"/>
              </a:rPr>
              <a:t> a survey was made in the northern part of India towards Nepal, in order to find heights and positions of the mountains. </a:t>
            </a:r>
          </a:p>
          <a:p>
            <a:pPr>
              <a:lnSpc>
                <a:spcPct val="107000"/>
              </a:lnSpc>
              <a:spcAft>
                <a:spcPts val="800"/>
              </a:spcAft>
            </a:pPr>
            <a:endParaRPr lang="en-US" sz="40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4000" dirty="0">
                <a:latin typeface="Calibri" panose="020F0502020204030204" pitchFamily="34" charset="0"/>
                <a:ea typeface="Calibri" panose="020F0502020204030204" pitchFamily="34" charset="0"/>
                <a:cs typeface="Times New Roman" panose="02020603050405020304" pitchFamily="18" charset="0"/>
              </a:rPr>
              <a:t> Earlier known   as Peak XV. Later named Everest, after Sir George Everest who had been in charge of survey. </a:t>
            </a:r>
          </a:p>
        </p:txBody>
      </p:sp>
    </p:spTree>
    <p:extLst>
      <p:ext uri="{BB962C8B-B14F-4D97-AF65-F5344CB8AC3E}">
        <p14:creationId xmlns:p14="http://schemas.microsoft.com/office/powerpoint/2010/main" val="11167087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70263" y="940526"/>
            <a:ext cx="11025051" cy="5471562"/>
          </a:xfrm>
          <a:prstGeom prst="rect">
            <a:avLst/>
          </a:prstGeom>
        </p:spPr>
        <p:txBody>
          <a:bodyPr wrap="square">
            <a:spAutoFit/>
          </a:bodyPr>
          <a:lstStyle/>
          <a:p>
            <a:pPr>
              <a:lnSpc>
                <a:spcPct val="107000"/>
              </a:lnSpc>
              <a:spcAft>
                <a:spcPts val="800"/>
              </a:spcAft>
            </a:pPr>
            <a:r>
              <a:rPr lang="en-US" sz="4400" dirty="0">
                <a:latin typeface="Calibri" panose="020F0502020204030204" pitchFamily="34" charset="0"/>
                <a:ea typeface="Calibri" panose="020F0502020204030204" pitchFamily="34" charset="0"/>
                <a:cs typeface="Times New Roman" panose="02020603050405020304" pitchFamily="18" charset="0"/>
              </a:rPr>
              <a:t>After 72 years of the discovery of the mountain  in the year 1921, the ruler of Tibet Dalai Lama, gave permission for a party of British climbers to travel through his country to reach Everest. </a:t>
            </a:r>
          </a:p>
          <a:p>
            <a:pPr>
              <a:lnSpc>
                <a:spcPct val="107000"/>
              </a:lnSpc>
              <a:spcAft>
                <a:spcPts val="800"/>
              </a:spcAft>
            </a:pPr>
            <a:endParaRPr lang="en-US" sz="4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4400" dirty="0">
                <a:latin typeface="Calibri" panose="020F0502020204030204" pitchFamily="34" charset="0"/>
                <a:ea typeface="Calibri" panose="020F0502020204030204" pitchFamily="34" charset="0"/>
                <a:cs typeface="Times New Roman" panose="02020603050405020304" pitchFamily="18" charset="0"/>
              </a:rPr>
              <a:t>Earlier attempts were made from the north.</a:t>
            </a:r>
          </a:p>
          <a:p>
            <a:pPr>
              <a:lnSpc>
                <a:spcPct val="107000"/>
              </a:lnSpc>
              <a:spcAft>
                <a:spcPts val="800"/>
              </a:spcAft>
            </a:pPr>
            <a:r>
              <a:rPr lang="en-US" sz="4400" dirty="0">
                <a:latin typeface="Calibri" panose="020F0502020204030204" pitchFamily="34" charset="0"/>
                <a:ea typeface="Calibri" panose="020F0502020204030204" pitchFamily="34" charset="0"/>
                <a:cs typeface="Times New Roman" panose="02020603050405020304" pitchFamily="18" charset="0"/>
              </a:rPr>
              <a:t>Long and tiring march through Tibet. </a:t>
            </a:r>
          </a:p>
        </p:txBody>
      </p:sp>
    </p:spTree>
    <p:extLst>
      <p:ext uri="{BB962C8B-B14F-4D97-AF65-F5344CB8AC3E}">
        <p14:creationId xmlns:p14="http://schemas.microsoft.com/office/powerpoint/2010/main" val="132337770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B8502691-933B-45FE-8764-BA278511EF2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341</TotalTime>
  <Words>926</Words>
  <Application>Microsoft Office PowerPoint</Application>
  <PresentationFormat>Widescreen</PresentationFormat>
  <Paragraphs>119</Paragraphs>
  <Slides>46</Slides>
  <Notes>3</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46</vt:i4>
      </vt:variant>
    </vt:vector>
  </HeadingPairs>
  <TitlesOfParts>
    <vt:vector size="53" baseType="lpstr">
      <vt:lpstr>Algerian</vt:lpstr>
      <vt:lpstr>Arial</vt:lpstr>
      <vt:lpstr>Calibri</vt:lpstr>
      <vt:lpstr>Century Gothic</vt:lpstr>
      <vt:lpstr>Times New Roman</vt:lpstr>
      <vt:lpstr>Wingdings 3</vt:lpstr>
      <vt:lpstr>Ion Boardroom</vt:lpstr>
      <vt:lpstr>TRAVELOGUE  </vt:lpstr>
      <vt:lpstr>UNIT 4 </vt:lpstr>
      <vt:lpstr>W A R M      U 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TRAVELOUGE  </dc:title>
  <dc:creator>Saikaran301</dc:creator>
  <cp:lastModifiedBy>Windows User</cp:lastModifiedBy>
  <cp:revision>50</cp:revision>
  <dcterms:created xsi:type="dcterms:W3CDTF">2019-06-09T02:30:04Z</dcterms:created>
  <dcterms:modified xsi:type="dcterms:W3CDTF">2019-06-12T05:30:15Z</dcterms:modified>
</cp:coreProperties>
</file>